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58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53" d="100"/>
          <a:sy n="53" d="100"/>
        </p:scale>
        <p:origin x="-138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17968" y="666723"/>
            <a:ext cx="5554980" cy="35206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 детского дома глазами детей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(демонстрационный материал для  педсовета)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70" y="214282"/>
            <a:ext cx="5623560" cy="1524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 детского дома глазами детей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32" y="1785919"/>
          <a:ext cx="5572164" cy="680711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86082"/>
                <a:gridCol w="2786082"/>
              </a:tblGrid>
              <a:tr h="185738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Качества  личности</a:t>
                      </a:r>
                    </a:p>
                    <a:p>
                      <a:pPr algn="ctr"/>
                      <a:r>
                        <a:rPr lang="ru-RU" sz="2400" dirty="0" smtClean="0"/>
                        <a:t>воспитателя, предложенные детьми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  воспитанников, предложивших  данные качества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</a:tr>
              <a:tr h="87008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Добрый</a:t>
                      </a:r>
                      <a:endParaRPr lang="ru-RU" sz="2400" dirty="0" smtClean="0"/>
                    </a:p>
                  </a:txBody>
                  <a:tcPr marL="62495" marR="62495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94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</a:tr>
              <a:tr h="8225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Умный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Заботливый</a:t>
                      </a:r>
                      <a:endParaRPr lang="ru-RU" sz="2400" dirty="0" smtClean="0"/>
                    </a:p>
                  </a:txBody>
                  <a:tcPr marL="62495" marR="62495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35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</a:tr>
              <a:tr h="7291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Понимающий 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</a:tr>
              <a:tr h="8710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Справедливый </a:t>
                      </a:r>
                    </a:p>
                    <a:p>
                      <a:pPr algn="ctr"/>
                      <a:r>
                        <a:rPr lang="ru-RU" sz="2400" dirty="0" smtClean="0"/>
                        <a:t>Веселый 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23,5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</a:tr>
              <a:tr h="8710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Трудолюбивый </a:t>
                      </a:r>
                    </a:p>
                    <a:p>
                      <a:pPr algn="ctr"/>
                      <a:r>
                        <a:rPr lang="ru-RU" sz="2400" dirty="0" smtClean="0"/>
                        <a:t>Ласковый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17,6</a:t>
                      </a:r>
                      <a:endParaRPr lang="ru-RU" sz="2400" dirty="0"/>
                    </a:p>
                  </a:txBody>
                  <a:tcPr marL="62495" marR="62495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32" y="571472"/>
          <a:ext cx="5732900" cy="800105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66450"/>
                <a:gridCol w="2866450"/>
              </a:tblGrid>
              <a:tr h="23706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Качества  личности</a:t>
                      </a:r>
                    </a:p>
                    <a:p>
                      <a:pPr algn="ctr"/>
                      <a:r>
                        <a:rPr lang="ru-RU" sz="2400" dirty="0" smtClean="0"/>
                        <a:t>воспитателя, предложенные детьми</a:t>
                      </a:r>
                    </a:p>
                    <a:p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%  воспитанников, предложивших  данные качества</a:t>
                      </a:r>
                    </a:p>
                    <a:p>
                      <a:endParaRPr lang="ru-RU" sz="2400" dirty="0"/>
                    </a:p>
                  </a:txBody>
                  <a:tcPr marL="68580" marR="68580" marT="60960" marB="60960"/>
                </a:tc>
              </a:tr>
              <a:tr h="325968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Хороший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Старательный</a:t>
                      </a:r>
                    </a:p>
                    <a:p>
                      <a:pPr algn="ctr"/>
                      <a:r>
                        <a:rPr lang="ru-RU" sz="2400" dirty="0" smtClean="0"/>
                        <a:t>Ответственный</a:t>
                      </a:r>
                    </a:p>
                    <a:p>
                      <a:pPr algn="ctr"/>
                      <a:r>
                        <a:rPr lang="ru-RU" sz="2400" dirty="0" smtClean="0"/>
                        <a:t>Требовательный </a:t>
                      </a:r>
                    </a:p>
                    <a:p>
                      <a:pPr algn="ctr"/>
                      <a:r>
                        <a:rPr lang="ru-RU" sz="2400" dirty="0" smtClean="0"/>
                        <a:t>Красивый </a:t>
                      </a:r>
                    </a:p>
                    <a:p>
                      <a:pPr algn="ctr"/>
                      <a:r>
                        <a:rPr lang="ru-RU" sz="2400" dirty="0" smtClean="0"/>
                        <a:t>Увлекательный </a:t>
                      </a:r>
                    </a:p>
                    <a:p>
                      <a:pPr algn="ctr"/>
                      <a:r>
                        <a:rPr lang="ru-RU" sz="2400" dirty="0" smtClean="0"/>
                        <a:t>Общительный 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11,7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</a:tr>
              <a:tr h="23706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Уступчивый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Отзывчивый</a:t>
                      </a:r>
                    </a:p>
                    <a:p>
                      <a:pPr algn="ctr"/>
                      <a:r>
                        <a:rPr lang="ru-RU" sz="2400" dirty="0" smtClean="0"/>
                        <a:t>Доверяющий </a:t>
                      </a:r>
                    </a:p>
                    <a:p>
                      <a:pPr algn="ctr"/>
                      <a:r>
                        <a:rPr lang="ru-RU" sz="2400" dirty="0" smtClean="0"/>
                        <a:t>Все разрешающий </a:t>
                      </a:r>
                    </a:p>
                    <a:p>
                      <a:pPr algn="ctr"/>
                      <a:r>
                        <a:rPr lang="ru-RU" sz="2400" dirty="0" smtClean="0"/>
                        <a:t>Спокойный </a:t>
                      </a:r>
                      <a:endParaRPr lang="ru-RU" sz="2400" dirty="0" smtClean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5,8</a:t>
                      </a:r>
                      <a:endParaRPr lang="ru-RU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85794" y="428596"/>
          <a:ext cx="5786478" cy="83200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86478"/>
              </a:tblGrid>
              <a:tr h="1901734">
                <a:tc>
                  <a:txBody>
                    <a:bodyPr/>
                    <a:lstStyle/>
                    <a:p>
                      <a:endParaRPr lang="ru-RU" sz="2000" b="1" i="1" dirty="0" smtClean="0"/>
                    </a:p>
                    <a:p>
                      <a:r>
                        <a:rPr lang="ru-RU" sz="2000" b="1" i="1" dirty="0" smtClean="0"/>
                        <a:t>Доброта – колыбель любви.</a:t>
                      </a:r>
                    </a:p>
                    <a:p>
                      <a:r>
                        <a:rPr lang="ru-RU" sz="2000" b="1" i="1" dirty="0" smtClean="0"/>
                        <a:t>То,</a:t>
                      </a:r>
                      <a:r>
                        <a:rPr lang="ru-RU" sz="2000" b="1" i="1" baseline="0" dirty="0" smtClean="0"/>
                        <a:t> что идет от сердца, до сердца и доходит.</a:t>
                      </a:r>
                    </a:p>
                    <a:p>
                      <a:endParaRPr lang="ru-RU" sz="2000" b="1" i="1" dirty="0"/>
                    </a:p>
                  </a:txBody>
                  <a:tcPr marL="68580" marR="68580" marT="60960" marB="60960"/>
                </a:tc>
              </a:tr>
              <a:tr h="1901734">
                <a:tc>
                  <a:txBody>
                    <a:bodyPr/>
                    <a:lstStyle/>
                    <a:p>
                      <a:endParaRPr lang="ru-RU" sz="20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20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Справедливость – соответствие прав и обязанностей, труда и вознаграждения, заслуг и их признания.</a:t>
                      </a:r>
                    </a:p>
                    <a:p>
                      <a:endParaRPr lang="ru-RU" sz="2000" b="1" i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2614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Требовательность</a:t>
                      </a:r>
                      <a:r>
                        <a:rPr lang="ru-RU" sz="2000" b="1" i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– составная часть индивидуальной концепции педагога – комплекса его взглядов и убеждений, понимания как надо управлять развитием ребенка.</a:t>
                      </a:r>
                    </a:p>
                    <a:p>
                      <a:endParaRPr lang="ru-RU" sz="2000" dirty="0"/>
                    </a:p>
                  </a:txBody>
                  <a:tcPr marL="68580" marR="68580" marT="60960" marB="60960"/>
                </a:tc>
              </a:tr>
              <a:tr h="1901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Забота – комплекс действий, нацеленных на бескорыстное удовлетворение потребностей объекта.</a:t>
                      </a:r>
                      <a:endParaRPr lang="ru-RU" sz="20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9" y="366184"/>
            <a:ext cx="5872182" cy="11339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Причины возникновения состояний эмоционального выгорания в педагогической деятельности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94" y="1714478"/>
          <a:ext cx="5715040" cy="70009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15040"/>
              </a:tblGrid>
              <a:tr h="827626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</a:t>
                      </a:r>
                      <a:r>
                        <a:rPr lang="ru-RU" sz="1800" b="0" dirty="0" smtClean="0"/>
                        <a:t>высокая эмоциональная включенность в деятельность   (эмоциональная перегрузка) - 34%</a:t>
                      </a:r>
                      <a:endParaRPr lang="ru-RU" sz="1800" b="0" dirty="0"/>
                    </a:p>
                  </a:txBody>
                  <a:tcPr marL="68580" marR="68580" marT="60960" marB="60960"/>
                </a:tc>
              </a:tr>
              <a:tr h="827626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отсутствие четкой связи между процессом обучения</a:t>
                      </a:r>
                      <a:r>
                        <a:rPr lang="ru-RU" sz="1800" baseline="0" dirty="0" smtClean="0"/>
                        <a:t> и получаемым результатом – 31% 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1129512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жесткие временные рамки деятельности,</a:t>
                      </a:r>
                      <a:r>
                        <a:rPr lang="ru-RU" sz="1800" baseline="0" dirty="0" smtClean="0"/>
                        <a:t> ограниченность времени для реализации поставленных целей – 26%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79065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неумение регулировать собственное эмоциональное состояние – 23%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1468365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организационные моменты педагогической деятельности: нагрузка в часах, график работы, рабочее место, моральное и материальное стимулирование – 22%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827626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ответственность перед администрацией, обществом в целом за результат своего труда – 17%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  <a:tr h="1129512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ru-RU" sz="1800" dirty="0" smtClean="0"/>
                        <a:t> отсутствие навыков коммуникации и умения выходить из трудных ситуаций общения с детьми, коллегами, администрацией – 12%</a:t>
                      </a:r>
                      <a:endParaRPr lang="ru-RU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</TotalTime>
  <Words>251</Words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Воспитатель детского дома глазами детей                                        (демонстрационный материал для  педсовета)</vt:lpstr>
      <vt:lpstr>Воспитатель детского дома глазами детей</vt:lpstr>
      <vt:lpstr>Слайд 3</vt:lpstr>
      <vt:lpstr>Слайд 4</vt:lpstr>
      <vt:lpstr>Причины возникновения состояний эмоционального выгорания в педагогической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23</cp:revision>
  <dcterms:created xsi:type="dcterms:W3CDTF">2010-10-21T07:28:30Z</dcterms:created>
  <dcterms:modified xsi:type="dcterms:W3CDTF">2011-01-31T05:34:42Z</dcterms:modified>
</cp:coreProperties>
</file>