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5E755-C67E-47B7-B9BD-43FCD889CEED}" type="datetimeFigureOut">
              <a:rPr lang="ru-RU" smtClean="0"/>
              <a:t>16.01.2026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31EEA-BA57-4077-BC6C-8037F2EE5A1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5E755-C67E-47B7-B9BD-43FCD889CEED}" type="datetimeFigureOut">
              <a:rPr lang="ru-RU" smtClean="0"/>
              <a:t>16.01.2026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31EEA-BA57-4077-BC6C-8037F2EE5A1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5E755-C67E-47B7-B9BD-43FCD889CEED}" type="datetimeFigureOut">
              <a:rPr lang="ru-RU" smtClean="0"/>
              <a:t>16.01.2026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31EEA-BA57-4077-BC6C-8037F2EE5A1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5E755-C67E-47B7-B9BD-43FCD889CEED}" type="datetimeFigureOut">
              <a:rPr lang="ru-RU" smtClean="0"/>
              <a:t>16.01.2026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31EEA-BA57-4077-BC6C-8037F2EE5A1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5E755-C67E-47B7-B9BD-43FCD889CEED}" type="datetimeFigureOut">
              <a:rPr lang="ru-RU" smtClean="0"/>
              <a:t>16.01.2026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31EEA-BA57-4077-BC6C-8037F2EE5A1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5E755-C67E-47B7-B9BD-43FCD889CEED}" type="datetimeFigureOut">
              <a:rPr lang="ru-RU" smtClean="0"/>
              <a:t>16.01.2026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31EEA-BA57-4077-BC6C-8037F2EE5A1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5E755-C67E-47B7-B9BD-43FCD889CEED}" type="datetimeFigureOut">
              <a:rPr lang="ru-RU" smtClean="0"/>
              <a:t>16.01.2026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31EEA-BA57-4077-BC6C-8037F2EE5A1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5E755-C67E-47B7-B9BD-43FCD889CEED}" type="datetimeFigureOut">
              <a:rPr lang="ru-RU" smtClean="0"/>
              <a:t>16.01.2026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31EEA-BA57-4077-BC6C-8037F2EE5A1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5E755-C67E-47B7-B9BD-43FCD889CEED}" type="datetimeFigureOut">
              <a:rPr lang="ru-RU" smtClean="0"/>
              <a:t>16.01.2026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31EEA-BA57-4077-BC6C-8037F2EE5A1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5E755-C67E-47B7-B9BD-43FCD889CEED}" type="datetimeFigureOut">
              <a:rPr lang="ru-RU" smtClean="0"/>
              <a:t>16.01.2026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31EEA-BA57-4077-BC6C-8037F2EE5A14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5E755-C67E-47B7-B9BD-43FCD889CEED}" type="datetimeFigureOut">
              <a:rPr lang="ru-RU" smtClean="0"/>
              <a:t>16.01.2026</a:t>
            </a:fld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0E31EEA-BA57-4077-BC6C-8037F2EE5A14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10E31EEA-BA57-4077-BC6C-8037F2EE5A14}" type="slidenum">
              <a:rPr lang="ru-RU" smtClean="0"/>
              <a:t>‹#›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3465E755-C67E-47B7-B9BD-43FCD889CEED}" type="datetimeFigureOut">
              <a:rPr lang="ru-RU" smtClean="0"/>
              <a:t>16.01.2026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sz="4400" b="1" dirty="0" smtClean="0"/>
              <a:t>Ребенок с задержкой психического развития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Особенности воспитательно-образовательной работы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986197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dirty="0" smtClean="0"/>
              <a:t>Дети с задержкой психического развития, не имеющие психическое или психофизиологическое расстройство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ru-RU" dirty="0" smtClean="0"/>
              <a:t>Причина неспособности таких детей к обучению кроется в нарушениях мозга, названных «минимальной мозговой дисфункцией». Для младших школьников с задержкой психического развития характерны:</a:t>
            </a:r>
          </a:p>
          <a:p>
            <a:r>
              <a:rPr lang="ru-RU" dirty="0" smtClean="0"/>
              <a:t>Задержка развития познавательных процессов (восприятие, мышление, внимание, память, воображение);</a:t>
            </a:r>
          </a:p>
          <a:p>
            <a:r>
              <a:rPr lang="ru-RU" dirty="0" smtClean="0"/>
              <a:t>Трудности при обучении (</a:t>
            </a:r>
            <a:r>
              <a:rPr lang="ru-RU" dirty="0" err="1" smtClean="0"/>
              <a:t>дислексия</a:t>
            </a:r>
            <a:r>
              <a:rPr lang="ru-RU" dirty="0" smtClean="0"/>
              <a:t>, </a:t>
            </a:r>
            <a:r>
              <a:rPr lang="ru-RU" dirty="0" err="1" smtClean="0"/>
              <a:t>дисграфия</a:t>
            </a:r>
            <a:r>
              <a:rPr lang="ru-RU" dirty="0" smtClean="0"/>
              <a:t>,  </a:t>
            </a:r>
            <a:r>
              <a:rPr lang="ru-RU" dirty="0" err="1" smtClean="0"/>
              <a:t>дискалькулия</a:t>
            </a:r>
            <a:r>
              <a:rPr lang="ru-RU" dirty="0" smtClean="0"/>
              <a:t>);</a:t>
            </a:r>
          </a:p>
          <a:p>
            <a:r>
              <a:rPr lang="ru-RU" dirty="0" smtClean="0"/>
              <a:t>Слабый контроль своей деятельности.</a:t>
            </a:r>
          </a:p>
          <a:p>
            <a:pPr marL="114300" indent="0">
              <a:buNone/>
            </a:pPr>
            <a:r>
              <a:rPr lang="ru-RU" dirty="0" smtClean="0"/>
              <a:t>Правильно организованная индивидуальная коррекционно-развивающая работа с такими детьми приводит к адекватному развитию познавательных процессов.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739216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dirty="0" smtClean="0"/>
              <a:t>Причины трудностей в развитии познавательных процессов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dirty="0" smtClean="0"/>
              <a:t>Восприятие. Не умеет, не может правильно понять и использовать ту информацию, которую получает от взрослых в школе и дома. Ребенок часто не в состоянии сравнить два рисунка, плохо различает углы и формы. Не очень понимает, чем геометрические фигуры похожи на предметы реального мира, не в состоянии оценить свои ошибки в восприятии. Слуховые нарушения различения звука и соотношения с его письменным изображением. С трудом оценивает предметы «на глаз». Позже эта несамостоятельность переносится на оценку своего положения в обществе. Нарушения затрагивают не только внешнее пространство, но и восприятие собственного тела. Позже других детей учатся распознавать время, долго не умеют пользоваться числами.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589802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dirty="0">
                <a:solidFill>
                  <a:srgbClr val="675E47"/>
                </a:solidFill>
              </a:rPr>
              <a:t>Причины трудностей в развитии познавательных процессов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Внимание.  </a:t>
            </a:r>
          </a:p>
          <a:p>
            <a:pPr marL="114300" indent="0" algn="just">
              <a:buNone/>
            </a:pPr>
            <a:r>
              <a:rPr lang="ru-RU" dirty="0" smtClean="0"/>
              <a:t>Свойственна отвлекаемость, неспособность к длительному сосредоточению. Дети с ММД часто не способны к концентрации внимания. Постоянно переходят от одного дела к другому, не заканчивая начатого. Не могут организовать свою деятельность, завершить последовательность действий, ведущих к цели. Они делают только часть домашнего задания, никогда не проверяют сделанного. Задание выполняют наскоком. Невнимательность является причиной трудностей воспроизведения материала, который многократно повторяется. Имеют трудности переключения, застревание на каком-либо виде деятельности.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873537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dirty="0">
                <a:solidFill>
                  <a:srgbClr val="675E47"/>
                </a:solidFill>
              </a:rPr>
              <a:t>Причины трудностей в развитии познавательных процессов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ru-RU" dirty="0" smtClean="0"/>
              <a:t>Память. Нарушение памяти. Неспособность к длительному сосредоточению приводит к слабой памяти. Такие дети не запоминают сложные конструкции, состоящие из нескольких шагов. На уроке ребенок с ММД не способен запомнить последовательность действий, забывают домашнее задание. Нарушения памяти у детей непостоянны, могут быстро запоминать, но также и быстро забывать.</a:t>
            </a:r>
          </a:p>
          <a:p>
            <a:pPr algn="just"/>
            <a:r>
              <a:rPr lang="ru-RU" dirty="0" smtClean="0"/>
              <a:t>Воображение. Как способность создавать новые образы, опираясь на уже имеющиеся у него в опыте, выражена недостаточно. Ребенку для создания образов необходим позитивный жизненный опыт. Качество образов зависит от уровня потребностей ребенка. Воображение – это педагогически управляемый феномен.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483936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dirty="0">
                <a:solidFill>
                  <a:srgbClr val="675E47"/>
                </a:solidFill>
              </a:rPr>
              <a:t>Причины трудностей в развитии познавательных процессов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dirty="0" smtClean="0"/>
              <a:t>Мышление. У детей с задержкой психического развития нарушено абстрактно-логическое мышление. Переход от конкретного к абстрактному мышлению у них может совершаться позже и с большим трудом. Они не могут прогнозировать результат своей деятельности. Неспособны представить себе, осознать целостную картину какого-то явления, неправильно прогнозируют ситуации. Такие дети не сразу понимают то, что им объясняют, постоянно переспрашивают. Часто происходит напряжение в обучении. Они чаще ошибаются, пишут не всегда чисто и красиво. Таким детям сложнее выучить стихи и отвечать на вопросы по содержанию текста.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971826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dirty="0" smtClean="0"/>
              <a:t>Другие трудности при обучении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err="1" smtClean="0"/>
              <a:t>Дислексия</a:t>
            </a:r>
            <a:r>
              <a:rPr lang="ru-RU" dirty="0" smtClean="0"/>
              <a:t>.  Это трудности, возникающие у ребенка при чтении. Некоторые слова произносит наоборот, пропускает или заменяет общий смысл. Основные показатели: аномия (трудности в точном наименовании предмета), замена слов, зеркальные перестановки, затруднения в передаче смысла прочитанного.</a:t>
            </a:r>
          </a:p>
          <a:p>
            <a:r>
              <a:rPr lang="ru-RU" dirty="0" err="1" smtClean="0"/>
              <a:t>Дисграфия</a:t>
            </a:r>
            <a:r>
              <a:rPr lang="ru-RU" dirty="0" smtClean="0"/>
              <a:t>. Это трудности, которые ребенок испытывает при обучении письму. Здесь можно увидеть сходные нарушения: зеркальное письмо, неряшливое письмо, гуляющие строчки. Большинство детей-</a:t>
            </a:r>
            <a:r>
              <a:rPr lang="ru-RU" dirty="0" err="1" smtClean="0"/>
              <a:t>дисграфов</a:t>
            </a:r>
            <a:r>
              <a:rPr lang="ru-RU" dirty="0" smtClean="0"/>
              <a:t> неграмотно говорят.</a:t>
            </a:r>
          </a:p>
          <a:p>
            <a:r>
              <a:rPr lang="ru-RU" dirty="0" err="1" smtClean="0"/>
              <a:t>Дискалькулия</a:t>
            </a:r>
            <a:r>
              <a:rPr lang="ru-RU" dirty="0" smtClean="0"/>
              <a:t>. Трудно выделить абстрактные числа из конкретного образа (при решении задач). В тетради цифры пишутся зеркально</a:t>
            </a:r>
            <a:r>
              <a:rPr lang="ru-RU" smtClean="0"/>
              <a:t>, строчки «ползут».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241947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994122"/>
          </a:xfrm>
        </p:spPr>
        <p:txBody>
          <a:bodyPr/>
          <a:lstStyle/>
          <a:p>
            <a:r>
              <a:rPr lang="ru-RU" sz="2800" dirty="0" smtClean="0"/>
              <a:t>Нарушения в сфере активности: слабый контроль своей деятельности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268760"/>
            <a:ext cx="7620000" cy="5132040"/>
          </a:xfrm>
        </p:spPr>
        <p:txBody>
          <a:bodyPr>
            <a:normAutofit lnSpcReduction="10000"/>
          </a:bodyPr>
          <a:lstStyle/>
          <a:p>
            <a:r>
              <a:rPr lang="ru-RU" dirty="0" err="1" smtClean="0"/>
              <a:t>Гиперактивность</a:t>
            </a:r>
            <a:r>
              <a:rPr lang="ru-RU" dirty="0" smtClean="0"/>
              <a:t>. Избыточная активность, подвижность. Абсолютно не может сидеть на месте, вскакивает, хватает, портит. Обычно нарушено ощущение дистанции по отношению к взрослому.</a:t>
            </a:r>
          </a:p>
          <a:p>
            <a:r>
              <a:rPr lang="ru-RU" dirty="0" err="1" smtClean="0"/>
              <a:t>Гипоактивность</a:t>
            </a:r>
            <a:r>
              <a:rPr lang="ru-RU" dirty="0" smtClean="0"/>
              <a:t>. Эти дети стараются быть незаметными. Они редко участвуют в общем разговоре, стараются вести себя тихо, чтобы никто не увидел их несостоятельность.</a:t>
            </a:r>
          </a:p>
          <a:p>
            <a:r>
              <a:rPr lang="ru-RU" dirty="0" smtClean="0"/>
              <a:t>Нарушение сна. </a:t>
            </a:r>
          </a:p>
          <a:p>
            <a:r>
              <a:rPr lang="ru-RU" dirty="0" smtClean="0"/>
              <a:t>Неуклюжесть, неловкость, слабая мелкая моторика.</a:t>
            </a:r>
          </a:p>
          <a:p>
            <a:r>
              <a:rPr lang="ru-RU" dirty="0" smtClean="0"/>
              <a:t>Нарушение зрительно-моторной координации.</a:t>
            </a:r>
          </a:p>
          <a:p>
            <a:pPr marL="114300" indent="0">
              <a:buNone/>
            </a:pPr>
            <a:r>
              <a:rPr lang="ru-RU" dirty="0" smtClean="0"/>
              <a:t>Ребенок с ММД редко может успешно завершить начатое дело. Он дезорганизован. Не способен составить предварительный план действий, а затем следовать ему. Возраст влияет на характер «трудности». Трудные дети разных возрастов отличаются друг </a:t>
            </a:r>
            <a:r>
              <a:rPr lang="ru-RU" smtClean="0"/>
              <a:t>от друга.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3941143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седство">
  <a:themeElements>
    <a:clrScheme name="Соседство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Стандартная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оседство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224</TotalTime>
  <Words>735</Words>
  <Application>Microsoft Office PowerPoint</Application>
  <PresentationFormat>Экран (4:3)</PresentationFormat>
  <Paragraphs>29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Соседство</vt:lpstr>
      <vt:lpstr>Ребенок с задержкой психического развития </vt:lpstr>
      <vt:lpstr>Дети с задержкой психического развития, не имеющие психическое или психофизиологическое расстройство</vt:lpstr>
      <vt:lpstr>Причины трудностей в развитии познавательных процессов</vt:lpstr>
      <vt:lpstr>Причины трудностей в развитии познавательных процессов</vt:lpstr>
      <vt:lpstr>Причины трудностей в развитии познавательных процессов</vt:lpstr>
      <vt:lpstr>Причины трудностей в развитии познавательных процессов</vt:lpstr>
      <vt:lpstr>Другие трудности при обучении</vt:lpstr>
      <vt:lpstr>Нарушения в сфере активности: слабый контроль своей деятельности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Ребенок с задержкой психического развития </dc:title>
  <dc:creator>pervomaidom@yandex.ru</dc:creator>
  <cp:lastModifiedBy>pervomaidom@yandex.ru</cp:lastModifiedBy>
  <cp:revision>16</cp:revision>
  <dcterms:created xsi:type="dcterms:W3CDTF">2026-01-15T07:29:16Z</dcterms:created>
  <dcterms:modified xsi:type="dcterms:W3CDTF">2026-01-16T06:49:39Z</dcterms:modified>
</cp:coreProperties>
</file>