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Профилактика суицидального риска в работе с подростками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Памятка для педагогов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280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725477"/>
              </p:ext>
            </p:extLst>
          </p:nvPr>
        </p:nvGraphicFramePr>
        <p:xfrm>
          <a:off x="323528" y="2204864"/>
          <a:ext cx="8640960" cy="399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936198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Если Вы слышите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Обязательно скажите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36198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«Ненавижу всех…»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«Чувствую, что что-то происходит. Давай поговорим об этом»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36198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«Все безнадежно и бессмысленно»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«Чувствую, что ты подавлен. Иногда мы все так чувствуем себя. Давай обсудим, какие у нас проблемы, как их можно разрешить»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36198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«Всем было бы лучше без меня!»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«Ты много значишь для меня, для нас. Меня беспокоит твое настроение. Поговорим об этом»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Способы поддержки ребенка в кризисной ситуации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5253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261519"/>
              </p:ext>
            </p:extLst>
          </p:nvPr>
        </p:nvGraphicFramePr>
        <p:xfrm>
          <a:off x="323528" y="2348880"/>
          <a:ext cx="8568952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Если Вы слышите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Обязательно скажите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«Вы не понимаете меня!»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«Расскажи мне, что ты чувствуешь. Я действительно хочу тебя понять»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«Я совершил ужасный поступок»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«Я чувствую, что ты ощущаешь вину. Давай поговорим об этом»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«У меня никогда ничего не получается»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«Ты сейчас ощущаешь недостаток сил. Давай обсудим, как это изменить»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Способы поддержки ребенка в кризисной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121345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410445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000" dirty="0" smtClean="0">
                <a:latin typeface="Times New Roman"/>
              </a:rPr>
              <a:t>Установите </a:t>
            </a:r>
            <a:r>
              <a:rPr lang="ru-RU" sz="2000" dirty="0">
                <a:latin typeface="Times New Roman"/>
              </a:rPr>
              <a:t>заботливые взаимоотношения с </a:t>
            </a:r>
            <a:r>
              <a:rPr lang="ru-RU" sz="2000" dirty="0" smtClean="0">
                <a:latin typeface="Times New Roman"/>
              </a:rPr>
              <a:t>ребенком.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Будьте </a:t>
            </a:r>
            <a:r>
              <a:rPr lang="ru-RU" sz="2000" dirty="0">
                <a:latin typeface="Times New Roman"/>
              </a:rPr>
              <a:t>внимательным </a:t>
            </a:r>
            <a:r>
              <a:rPr lang="ru-RU" sz="2000" dirty="0" smtClean="0">
                <a:latin typeface="Times New Roman"/>
              </a:rPr>
              <a:t>слушателем.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Будьте </a:t>
            </a:r>
            <a:r>
              <a:rPr lang="ru-RU" sz="2000" dirty="0">
                <a:latin typeface="Times New Roman"/>
              </a:rPr>
              <a:t>искренними в общении, спокойно и доходчиво спрашивайте о тревожащей </a:t>
            </a:r>
            <a:r>
              <a:rPr lang="ru-RU" sz="2000" dirty="0" smtClean="0">
                <a:latin typeface="Times New Roman"/>
              </a:rPr>
              <a:t>ситуации.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Помогите </a:t>
            </a:r>
            <a:r>
              <a:rPr lang="ru-RU" sz="2000" dirty="0">
                <a:latin typeface="Times New Roman"/>
              </a:rPr>
              <a:t>определить источник психического </a:t>
            </a:r>
            <a:r>
              <a:rPr lang="ru-RU" sz="2000" dirty="0" smtClean="0">
                <a:latin typeface="Times New Roman"/>
              </a:rPr>
              <a:t>дискомфорта.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Вселяйте </a:t>
            </a:r>
            <a:r>
              <a:rPr lang="ru-RU" sz="2000" dirty="0">
                <a:latin typeface="Times New Roman"/>
              </a:rPr>
              <a:t>надежду, что все проблемы можно решить </a:t>
            </a:r>
            <a:r>
              <a:rPr lang="ru-RU" sz="2000" dirty="0" smtClean="0">
                <a:latin typeface="Times New Roman"/>
              </a:rPr>
              <a:t>конструктивно.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Помогите </a:t>
            </a:r>
            <a:r>
              <a:rPr lang="ru-RU" sz="2000" dirty="0">
                <a:latin typeface="Times New Roman"/>
              </a:rPr>
              <a:t>ребенку осознать его личностные </a:t>
            </a:r>
            <a:r>
              <a:rPr lang="ru-RU" sz="2000" dirty="0" smtClean="0">
                <a:latin typeface="Times New Roman"/>
              </a:rPr>
              <a:t>ресурсы.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Окажите </a:t>
            </a:r>
            <a:r>
              <a:rPr lang="ru-RU" sz="2000" dirty="0">
                <a:latin typeface="Times New Roman"/>
              </a:rPr>
              <a:t>поддержку в успешной реализации ребенка в настоящем и помогите определить перспективу на </a:t>
            </a:r>
            <a:r>
              <a:rPr lang="ru-RU" sz="2000" dirty="0" smtClean="0">
                <a:latin typeface="Times New Roman"/>
              </a:rPr>
              <a:t>будущее.</a:t>
            </a:r>
            <a:r>
              <a:rPr lang="ru-RU" sz="2000" dirty="0">
                <a:latin typeface="Times New Roman"/>
              </a:rPr>
              <a:t/>
            </a:r>
            <a:br>
              <a:rPr lang="ru-RU" sz="2000" dirty="0">
                <a:latin typeface="Times New Roman"/>
              </a:rPr>
            </a:br>
            <a:r>
              <a:rPr lang="ru-RU" sz="2000" dirty="0" smtClean="0">
                <a:latin typeface="Times New Roman"/>
              </a:rPr>
              <a:t>- Внимательно </a:t>
            </a:r>
            <a:r>
              <a:rPr lang="ru-RU" sz="2000" dirty="0">
                <a:latin typeface="Times New Roman"/>
              </a:rPr>
              <a:t>выслушайте подростка!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Способы поддержки ребенка в кризисной ситуации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585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6805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половое </a:t>
            </a:r>
            <a:r>
              <a:rPr lang="ru-RU" dirty="0"/>
              <a:t>созревание и неравномерное физиологическое развитие, обуславливающие эмоциональную неустойчивость и резкие колебания настроения (от экзальтации до депрессии);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социальной ситуации развития: переход от зависимого детства к потенциально самостоятельной и ответственной взрослости;</a:t>
            </a:r>
          </a:p>
          <a:p>
            <a:r>
              <a:rPr lang="ru-RU" dirty="0" smtClean="0"/>
              <a:t>смена </a:t>
            </a:r>
            <a:r>
              <a:rPr lang="ru-RU" dirty="0"/>
              <a:t>ведущей деятельности: учебную деятельность вытесняет интимно-личностное общение со сверстниками;</a:t>
            </a:r>
          </a:p>
          <a:p>
            <a:r>
              <a:rPr lang="ru-RU" dirty="0" smtClean="0"/>
              <a:t>открытие </a:t>
            </a:r>
            <a:r>
              <a:rPr lang="ru-RU" dirty="0"/>
              <a:t>и утверждение своего «Я», поиск собственного места в системе человеческих взаимоотношений;</a:t>
            </a:r>
          </a:p>
          <a:p>
            <a:r>
              <a:rPr lang="ru-RU" dirty="0" smtClean="0"/>
              <a:t>познание </a:t>
            </a:r>
            <a:r>
              <a:rPr lang="ru-RU" dirty="0"/>
              <a:t>себя через противопоставление миру взрослых и через чувство принадлежности к миру сверстников. Это помогает подростку найти собственные ценности и нормы, сформировать свое представление об окружающем его мире;</a:t>
            </a:r>
          </a:p>
          <a:p>
            <a:r>
              <a:rPr lang="ru-RU" dirty="0"/>
              <a:t> </a:t>
            </a:r>
            <a:r>
              <a:rPr lang="ru-RU" dirty="0" smtClean="0"/>
              <a:t>появление </a:t>
            </a:r>
            <a:r>
              <a:rPr lang="ru-RU" dirty="0"/>
              <a:t>«чувства взрослости», желание подростка признания своей «взрослости»; стремление разорвать эмоциональную зависимость от родителей.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Характерные особенности подростков:</a:t>
            </a:r>
          </a:p>
        </p:txBody>
      </p:sp>
    </p:spTree>
    <p:extLst>
      <p:ext uri="{BB962C8B-B14F-4D97-AF65-F5344CB8AC3E}">
        <p14:creationId xmlns:p14="http://schemas.microsoft.com/office/powerpoint/2010/main" val="242032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между </a:t>
            </a:r>
            <a:r>
              <a:rPr lang="ru-RU" dirty="0"/>
              <a:t>расцветом интеллектуальных и физических сил и жестким лимитом времени, финансово-экономических возможностей для удовлетворения возросших потребностей;</a:t>
            </a:r>
          </a:p>
          <a:p>
            <a:r>
              <a:rPr lang="ru-RU" dirty="0" smtClean="0"/>
              <a:t>между </a:t>
            </a:r>
            <a:r>
              <a:rPr lang="ru-RU" dirty="0"/>
              <a:t>установкой на личное благополучие и неосознанностью ценности собственной жизни, что приводит к неоправданному риску;</a:t>
            </a:r>
          </a:p>
          <a:p>
            <a:r>
              <a:rPr lang="ru-RU" dirty="0" smtClean="0"/>
              <a:t>между </a:t>
            </a:r>
            <a:r>
              <a:rPr lang="ru-RU" dirty="0"/>
              <a:t>достаточно четко осознанными желаниями и стремлениями и недостаточно развитой волей и силой характера, необходимыми для их достижения;</a:t>
            </a:r>
          </a:p>
          <a:p>
            <a:r>
              <a:rPr lang="ru-RU" dirty="0" smtClean="0"/>
              <a:t>между </a:t>
            </a:r>
            <a:r>
              <a:rPr lang="ru-RU" dirty="0"/>
              <a:t>осознанием собственных идеалов и жизненных планов и их социальной абстрактностью;</a:t>
            </a:r>
          </a:p>
          <a:p>
            <a:r>
              <a:rPr lang="ru-RU" dirty="0" smtClean="0"/>
              <a:t>между </a:t>
            </a:r>
            <a:r>
              <a:rPr lang="ru-RU" dirty="0"/>
              <a:t>желанием быстрее освободиться от родительской опеки и трудностями социальной и психологической адаптации к условиям самостоятельной жизни;</a:t>
            </a:r>
          </a:p>
          <a:p>
            <a:r>
              <a:rPr lang="ru-RU" dirty="0" smtClean="0"/>
              <a:t>между </a:t>
            </a:r>
            <a:r>
              <a:rPr lang="ru-RU" dirty="0"/>
              <a:t>развитым эгоцентризмом среди родных и близких, с одной стороны, и повышенным конформизмом в группе сверстников – с другой;</a:t>
            </a:r>
          </a:p>
          <a:p>
            <a:r>
              <a:rPr lang="ru-RU" dirty="0" smtClean="0"/>
              <a:t>между </a:t>
            </a:r>
            <a:r>
              <a:rPr lang="ru-RU" dirty="0"/>
              <a:t>стремлением самим сделать свой выбор и отсутствием желания нести ответственность за его последствия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2400" b="1" dirty="0"/>
              <a:t>Внутренние противоречия 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7039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20888"/>
            <a:ext cx="8424935" cy="3705275"/>
          </a:xfrm>
        </p:spPr>
        <p:txBody>
          <a:bodyPr>
            <a:normAutofit/>
          </a:bodyPr>
          <a:lstStyle/>
          <a:p>
            <a:r>
              <a:rPr lang="ru-RU" sz="2000" dirty="0"/>
              <a:t>Наиболее бурные аффективные реакции возникают при попытке кого-либо из окружающих ущемить самолюбие подростка. </a:t>
            </a:r>
            <a:r>
              <a:rPr lang="ru-RU" sz="2000" dirty="0" smtClean="0"/>
              <a:t>                           При </a:t>
            </a:r>
            <a:r>
              <a:rPr lang="ru-RU" sz="2000" dirty="0"/>
              <a:t>этом, как правило, пик эмоциональной неустойчивости приходится у мальчиков на возраст 11-13 лет, у девочек — на 13-15 лет.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Реакция на жизненные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53964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переживание </a:t>
            </a:r>
            <a:r>
              <a:rPr lang="ru-RU" dirty="0"/>
              <a:t>обиды, одиночества, собственной ненужности, отчужденности и непонимания;</a:t>
            </a:r>
          </a:p>
          <a:p>
            <a:r>
              <a:rPr lang="ru-RU" dirty="0" smtClean="0"/>
              <a:t>действительная </a:t>
            </a:r>
            <a:r>
              <a:rPr lang="ru-RU" dirty="0"/>
              <a:t>или мнимая утрата любви родителей, неразделенное чувство влюбленности, ревность;</a:t>
            </a:r>
          </a:p>
          <a:p>
            <a:r>
              <a:rPr lang="ru-RU" dirty="0" smtClean="0"/>
              <a:t>переживания</a:t>
            </a:r>
            <a:r>
              <a:rPr lang="ru-RU" dirty="0"/>
              <a:t>, связанные со сложной обстановкой в семье, со смертью, разводом или уходом родителей из семьи;</a:t>
            </a:r>
          </a:p>
          <a:p>
            <a:r>
              <a:rPr lang="ru-RU" dirty="0" smtClean="0"/>
              <a:t>чувства </a:t>
            </a:r>
            <a:r>
              <a:rPr lang="ru-RU" dirty="0"/>
              <a:t>вины, стыда, оскорбленного самолюбия, самообвинения (в </a:t>
            </a:r>
            <a:r>
              <a:rPr lang="ru-RU" dirty="0" err="1"/>
              <a:t>т.ч</a:t>
            </a:r>
            <a:r>
              <a:rPr lang="ru-RU" dirty="0"/>
              <a:t>. связанного с насилием в семье, т.к. зачастую подросток считает себя виноватым в происходящем и боится рассказать об этом);</a:t>
            </a:r>
          </a:p>
          <a:p>
            <a:r>
              <a:rPr lang="ru-RU" dirty="0" smtClean="0"/>
              <a:t>боязнь </a:t>
            </a:r>
            <a:r>
              <a:rPr lang="ru-RU" dirty="0"/>
              <a:t>позора, насмешек или унижения;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Что может стать неблагоприятными жизненными обстоятельствами?</a:t>
            </a:r>
          </a:p>
        </p:txBody>
      </p:sp>
    </p:spTree>
    <p:extLst>
      <p:ext uri="{BB962C8B-B14F-4D97-AF65-F5344CB8AC3E}">
        <p14:creationId xmlns:p14="http://schemas.microsoft.com/office/powerpoint/2010/main" val="384703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страх </a:t>
            </a:r>
            <a:r>
              <a:rPr lang="ru-RU" dirty="0"/>
              <a:t>наказания (например, в ситуациях ранней беременности, серьезного проступка или правонарушения), страх последствий неуспешного выполнения какой-либо деятельности (например, неуспешной сдачи экзаменов);</a:t>
            </a:r>
          </a:p>
          <a:p>
            <a:r>
              <a:rPr lang="ru-RU" dirty="0" smtClean="0"/>
              <a:t>любовные </a:t>
            </a:r>
            <a:r>
              <a:rPr lang="ru-RU" dirty="0"/>
              <a:t>неудачи, трудности в сексуальных отношениях, беременность;</a:t>
            </a:r>
          </a:p>
          <a:p>
            <a:r>
              <a:rPr lang="ru-RU" dirty="0" smtClean="0"/>
              <a:t>чувство </a:t>
            </a:r>
            <a:r>
              <a:rPr lang="ru-RU" dirty="0"/>
              <a:t>мести, злобы, протеста, угроза или вымогательство;</a:t>
            </a:r>
          </a:p>
          <a:p>
            <a:r>
              <a:rPr lang="ru-RU" dirty="0" smtClean="0"/>
              <a:t>желание </a:t>
            </a:r>
            <a:r>
              <a:rPr lang="ru-RU" dirty="0"/>
              <a:t>привлечь к себе внимание, вызвать сочувствие, избежать неприятных последствий, уйти от трудной ситуации, повлиять на другого человека;</a:t>
            </a:r>
          </a:p>
          <a:p>
            <a:r>
              <a:rPr lang="ru-RU" dirty="0" smtClean="0"/>
              <a:t>сочувствие </a:t>
            </a:r>
            <a:r>
              <a:rPr lang="ru-RU" dirty="0"/>
              <a:t>или подражание товарищам, кумирам, героям книг или фильмов, следование моде;</a:t>
            </a:r>
          </a:p>
          <a:p>
            <a:r>
              <a:rPr lang="ru-RU" dirty="0" smtClean="0"/>
              <a:t>нереализованные </a:t>
            </a:r>
            <a:r>
              <a:rPr lang="ru-RU" dirty="0"/>
              <a:t>потребности в самоутверждении, в принадлежности к значимой группе.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Что может стать неблагоприятными жизненными обстоятельствами?</a:t>
            </a:r>
          </a:p>
        </p:txBody>
      </p:sp>
    </p:spTree>
    <p:extLst>
      <p:ext uri="{BB962C8B-B14F-4D97-AF65-F5344CB8AC3E}">
        <p14:creationId xmlns:p14="http://schemas.microsoft.com/office/powerpoint/2010/main" val="84324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Поведенческие реакции могут быть непредсказуемы и противоположны:</a:t>
            </a:r>
          </a:p>
          <a:p>
            <a:r>
              <a:rPr lang="ru-RU" dirty="0" smtClean="0"/>
              <a:t>целеустремленность </a:t>
            </a:r>
            <a:r>
              <a:rPr lang="ru-RU" dirty="0"/>
              <a:t>и настойчивость сочетаются с импульсивностью;</a:t>
            </a:r>
          </a:p>
          <a:p>
            <a:r>
              <a:rPr lang="ru-RU" dirty="0" smtClean="0"/>
              <a:t>неуемная </a:t>
            </a:r>
            <a:r>
              <a:rPr lang="ru-RU" dirty="0"/>
              <a:t>жажда деятельности может смениться апатией, отсутствием стремлений и желаний что-либо делать;</a:t>
            </a:r>
          </a:p>
          <a:p>
            <a:r>
              <a:rPr lang="ru-RU" dirty="0" smtClean="0"/>
              <a:t>повышенная </a:t>
            </a:r>
            <a:r>
              <a:rPr lang="ru-RU" dirty="0"/>
              <a:t>самоуверенность, безаппеляционность в суждениях быстро сменяются ранимостью и неуверенностью в себе;</a:t>
            </a:r>
          </a:p>
          <a:p>
            <a:r>
              <a:rPr lang="ru-RU" dirty="0" smtClean="0"/>
              <a:t>развязность </a:t>
            </a:r>
            <a:r>
              <a:rPr lang="ru-RU" dirty="0"/>
              <a:t>в поведении порой сочетается с застенчивостью;</a:t>
            </a:r>
          </a:p>
          <a:p>
            <a:r>
              <a:rPr lang="ru-RU" dirty="0" smtClean="0"/>
              <a:t>романтические </a:t>
            </a:r>
            <a:r>
              <a:rPr lang="ru-RU" dirty="0"/>
              <a:t>настроения нередко граничат с цинизмом, расчетливостью;</a:t>
            </a:r>
          </a:p>
          <a:p>
            <a:r>
              <a:rPr lang="ru-RU" dirty="0" smtClean="0"/>
              <a:t>нежность</a:t>
            </a:r>
            <a:r>
              <a:rPr lang="ru-RU" dirty="0"/>
              <a:t>, ласковость бывают на фоне недетской жестокости;</a:t>
            </a:r>
          </a:p>
          <a:p>
            <a:r>
              <a:rPr lang="ru-RU" dirty="0"/>
              <a:t> </a:t>
            </a:r>
            <a:r>
              <a:rPr lang="ru-RU" dirty="0" smtClean="0"/>
              <a:t>потребность </a:t>
            </a:r>
            <a:r>
              <a:rPr lang="ru-RU" dirty="0"/>
              <a:t>в общении сменяется желанием уединиться.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Поведенческие реакции</a:t>
            </a:r>
          </a:p>
        </p:txBody>
      </p:sp>
    </p:spTree>
    <p:extLst>
      <p:ext uri="{BB962C8B-B14F-4D97-AF65-F5344CB8AC3E}">
        <p14:creationId xmlns:p14="http://schemas.microsoft.com/office/powerpoint/2010/main" val="44538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5365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Несформированность</a:t>
            </a:r>
            <a:r>
              <a:rPr lang="ru-RU" b="1" dirty="0" smtClean="0"/>
              <a:t> </a:t>
            </a:r>
            <a:r>
              <a:rPr lang="ru-RU" b="1" dirty="0"/>
              <a:t>системы ценностных ориентаций</a:t>
            </a:r>
            <a:r>
              <a:rPr lang="ru-RU" dirty="0"/>
              <a:t>: отсутствие сформированных духовных ценностей и стремления к позитивному развитию собственной личности часто приводит к заполнению этой ниши иными, непродуктивными для развития личности занятиями (зависимости, </a:t>
            </a:r>
            <a:r>
              <a:rPr lang="ru-RU" dirty="0" err="1"/>
              <a:t>аутодеструктивное</a:t>
            </a:r>
            <a:r>
              <a:rPr lang="ru-RU" dirty="0"/>
              <a:t>, асоциальное поведение и т.д.);</a:t>
            </a:r>
          </a:p>
          <a:p>
            <a:r>
              <a:rPr lang="ru-RU" b="1" dirty="0" smtClean="0"/>
              <a:t>Отсутствие </a:t>
            </a:r>
            <a:r>
              <a:rPr lang="ru-RU" b="1" dirty="0"/>
              <a:t>либо обесценивание идеальных устремлений</a:t>
            </a:r>
            <a:r>
              <a:rPr lang="ru-RU" dirty="0"/>
              <a:t>: для современных школьников постепенно исчезает понятие идеала либо его осмысление в целом имеет размытые очертания.</a:t>
            </a:r>
          </a:p>
          <a:p>
            <a:r>
              <a:rPr lang="ru-RU" b="1" dirty="0" smtClean="0"/>
              <a:t>Кризис </a:t>
            </a:r>
            <a:r>
              <a:rPr lang="ru-RU" b="1" dirty="0"/>
              <a:t>самооценки</a:t>
            </a:r>
            <a:r>
              <a:rPr lang="ru-RU" dirty="0"/>
              <a:t>: неустойчивость интересов, зависимость от мнений и точек зрения окружающих людей, высокая степень восприимчивости к негативному социальному опыту взаимодействия с окружающими;</a:t>
            </a:r>
          </a:p>
          <a:p>
            <a:r>
              <a:rPr lang="ru-RU" b="1" dirty="0" smtClean="0"/>
              <a:t>Отстраненность </a:t>
            </a:r>
            <a:r>
              <a:rPr lang="ru-RU" b="1" dirty="0"/>
              <a:t>и противопоставление себя взрослым</a:t>
            </a:r>
            <a:r>
              <a:rPr lang="ru-RU" dirty="0"/>
              <a:t>: избегание родительского контроля, высокий уровень конфликтности между членами семьи;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Факторы угроз психической </a:t>
            </a:r>
            <a:r>
              <a:rPr lang="ru-RU" sz="2400" b="1" dirty="0" smtClean="0"/>
              <a:t>безопасности подростков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1188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24847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Потребность </a:t>
            </a:r>
            <a:r>
              <a:rPr lang="ru-RU" b="1" dirty="0"/>
              <a:t>и сложность в общении</a:t>
            </a:r>
            <a:r>
              <a:rPr lang="ru-RU" dirty="0"/>
              <a:t>: высокая потребность в общении, наличие проблем в общении, обусловленных отсутствием коммуникативных навыков. </a:t>
            </a:r>
          </a:p>
          <a:p>
            <a:r>
              <a:rPr lang="ru-RU" b="1" dirty="0" smtClean="0"/>
              <a:t>Интернет-зависимость</a:t>
            </a:r>
            <a:r>
              <a:rPr lang="ru-RU" b="1" dirty="0"/>
              <a:t>:</a:t>
            </a:r>
            <a:r>
              <a:rPr lang="ru-RU" dirty="0"/>
              <a:t> сегодня Интернет является основным поставщиком информации, досугом и способом организации взаимодействия детей и подростков. Именно поэтому в эпитетах, именующих нынешнее молодое поколение, столь часто звучат </a:t>
            </a:r>
            <a:r>
              <a:rPr lang="ru-RU" dirty="0" err="1"/>
              <a:t>отсылы</a:t>
            </a:r>
            <a:r>
              <a:rPr lang="ru-RU" dirty="0"/>
              <a:t> к интернет-пространству, цифровым категориям. Это их привычное жизненное пространство. Но это также и пространство рисков.</a:t>
            </a:r>
          </a:p>
          <a:p>
            <a:r>
              <a:rPr lang="ru-RU" b="1" dirty="0" smtClean="0"/>
              <a:t>Ориентация </a:t>
            </a:r>
            <a:r>
              <a:rPr lang="ru-RU" b="1" dirty="0"/>
              <a:t>на развлечения</a:t>
            </a:r>
            <a:r>
              <a:rPr lang="ru-RU" dirty="0"/>
              <a:t>: в ценностных ориентациях современных подростков зачастую преобладают материальные ценности, удовольствия и развлечения, наблюдается духовно-нравственный нигилизм; среди развлечений значительное место отводится компьютерным играм и Интернету.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Факторы угроз психической безопасности 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124992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962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Профилактика суицидального риска в работе с подростками</vt:lpstr>
      <vt:lpstr>Характерные особенности подростков:</vt:lpstr>
      <vt:lpstr>Внутренние противоречия подростков</vt:lpstr>
      <vt:lpstr>Реакция на жизненные проблемы</vt:lpstr>
      <vt:lpstr>Что может стать неблагоприятными жизненными обстоятельствами?</vt:lpstr>
      <vt:lpstr>Что может стать неблагоприятными жизненными обстоятельствами?</vt:lpstr>
      <vt:lpstr>Поведенческие реакции</vt:lpstr>
      <vt:lpstr>Факторы угроз психической безопасности подростков</vt:lpstr>
      <vt:lpstr>Факторы угроз психической безопасности подростков</vt:lpstr>
      <vt:lpstr>Способы поддержки ребенка в кризисной ситуации</vt:lpstr>
      <vt:lpstr>Способы поддержки ребенка в кризисной ситуации</vt:lpstr>
      <vt:lpstr>Способы поддержки ребенка в кризисной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Тихомирова</dc:creator>
  <cp:lastModifiedBy>pervomaidom@yandex.ru</cp:lastModifiedBy>
  <cp:revision>12</cp:revision>
  <dcterms:created xsi:type="dcterms:W3CDTF">2021-01-20T07:21:44Z</dcterms:created>
  <dcterms:modified xsi:type="dcterms:W3CDTF">2019-12-18T16:38:43Z</dcterms:modified>
</cp:coreProperties>
</file>