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2" r:id="rId4"/>
    <p:sldId id="263" r:id="rId5"/>
    <p:sldId id="257" r:id="rId6"/>
    <p:sldId id="258" r:id="rId7"/>
    <p:sldId id="259" r:id="rId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6/3/2015</a:t>
            </a:fld>
            <a:endParaRPr lang="en-US"/>
          </a:p>
        </p:txBody>
      </p:sp>
      <p:sp>
        <p:nvSpPr>
          <p:cNvPr id="20" name="Нижний колонтитул 19"/>
          <p:cNvSpPr>
            <a:spLocks noGrp="1"/>
          </p:cNvSpPr>
          <p:nvPr>
            <p:ph type="ftr" sz="quarter" idx="11"/>
          </p:nvPr>
        </p:nvSpPr>
        <p:spPr/>
        <p:txBody>
          <a:bodyPr/>
          <a:lstStyle>
            <a:extLst/>
          </a:lstStyle>
          <a:p>
            <a:endParaRPr lang="en-US"/>
          </a:p>
        </p:txBody>
      </p:sp>
      <p:sp>
        <p:nvSpPr>
          <p:cNvPr id="10" name="Номер слайда 9"/>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6/3/2015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6/3/2015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6/3/2015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6/3/2015</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6/3/2015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6/3/2015</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6/3/2015</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EAF463A-BC7C-46EE-9F1E-7F377CCA4891}" type="datetimeFigureOut">
              <a:rPr lang="en-US" smtClean="0"/>
              <a:pPr/>
              <a:t>6/3/2015</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6/3/2015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6/3/2015</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EAF463A-BC7C-46EE-9F1E-7F377CCA4891}" type="datetimeFigureOut">
              <a:rPr lang="en-US" smtClean="0"/>
              <a:pPr/>
              <a:t>6/3/2015</a:t>
            </a:fld>
            <a:endParaRPr lang="en-US"/>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483448D-3A78-4528-A469-B745A65DA480}" type="slidenum">
              <a:rPr lang="en-US" smtClean="0"/>
              <a:pPr/>
              <a:t>‹#›</a:t>
            </a:fld>
            <a:endParaRPr lang="en-US"/>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1066800"/>
            <a:ext cx="7406640" cy="1981200"/>
          </a:xfrm>
        </p:spPr>
        <p:txBody>
          <a:bodyPr>
            <a:normAutofit/>
          </a:bodyPr>
          <a:lstStyle/>
          <a:p>
            <a:r>
              <a:rPr lang="ru-RU" sz="2000" dirty="0" smtClean="0"/>
              <a:t>КПК «Формирование психолого-социальной компетентности у </a:t>
            </a:r>
            <a:r>
              <a:rPr lang="ru-RU" sz="2000" dirty="0" err="1" smtClean="0"/>
              <a:t>педагогов-фасилитаторов</a:t>
            </a:r>
            <a:r>
              <a:rPr lang="ru-RU" sz="2000" dirty="0" smtClean="0"/>
              <a:t>, в работе с детьми имеющими деструктивное поведение»</a:t>
            </a:r>
            <a:endParaRPr lang="ru-RU" sz="2000" dirty="0"/>
          </a:p>
        </p:txBody>
      </p:sp>
      <p:sp>
        <p:nvSpPr>
          <p:cNvPr id="3" name="Подзаголовок 2"/>
          <p:cNvSpPr>
            <a:spLocks noGrp="1"/>
          </p:cNvSpPr>
          <p:nvPr>
            <p:ph type="subTitle" idx="1"/>
          </p:nvPr>
        </p:nvSpPr>
        <p:spPr>
          <a:xfrm>
            <a:off x="1600200" y="3276600"/>
            <a:ext cx="7239000" cy="1828800"/>
          </a:xfrm>
        </p:spPr>
        <p:txBody>
          <a:bodyPr>
            <a:normAutofit/>
          </a:bodyPr>
          <a:lstStyle/>
          <a:p>
            <a:r>
              <a:rPr lang="ru-RU" sz="2800" b="1" dirty="0" smtClean="0"/>
              <a:t>Профилактика пищевых нарушений у подростков в условиях детского </a:t>
            </a:r>
            <a:r>
              <a:rPr lang="ru-RU" sz="2800" b="1" dirty="0" smtClean="0"/>
              <a:t>дома</a:t>
            </a:r>
          </a:p>
          <a:p>
            <a:pPr>
              <a:spcBef>
                <a:spcPts val="0"/>
              </a:spcBef>
            </a:pPr>
            <a:endParaRPr lang="ru-RU" sz="1800" dirty="0" smtClean="0"/>
          </a:p>
          <a:p>
            <a:pPr>
              <a:spcBef>
                <a:spcPts val="0"/>
              </a:spcBef>
            </a:pPr>
            <a:r>
              <a:rPr lang="ru-RU" sz="1800" dirty="0" smtClean="0"/>
              <a:t>Подготовили: Тихомирова И.Ю., </a:t>
            </a:r>
            <a:r>
              <a:rPr lang="ru-RU" sz="1800" dirty="0" err="1" smtClean="0"/>
              <a:t>Шишлинова</a:t>
            </a:r>
            <a:r>
              <a:rPr lang="ru-RU" sz="1800" dirty="0" smtClean="0"/>
              <a:t> Н.В.</a:t>
            </a:r>
          </a:p>
          <a:p>
            <a:pPr>
              <a:spcBef>
                <a:spcPts val="0"/>
              </a:spcBef>
            </a:pPr>
            <a:r>
              <a:rPr lang="ru-RU" sz="1800" dirty="0" smtClean="0"/>
              <a:t>МОУ Первомайский д.д.</a:t>
            </a:r>
          </a:p>
          <a:p>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457200"/>
            <a:ext cx="7498080" cy="5791200"/>
          </a:xfrm>
        </p:spPr>
        <p:txBody>
          <a:bodyPr>
            <a:normAutofit/>
          </a:bodyPr>
          <a:lstStyle/>
          <a:p>
            <a:pPr>
              <a:buNone/>
            </a:pPr>
            <a:r>
              <a:rPr lang="ru-RU" sz="2400" dirty="0" smtClean="0"/>
              <a:t>Пищевая зависимость – это вид </a:t>
            </a:r>
            <a:r>
              <a:rPr lang="ru-RU" sz="2400" dirty="0" err="1" smtClean="0"/>
              <a:t>аддиктивного</a:t>
            </a:r>
            <a:r>
              <a:rPr lang="ru-RU" sz="2400" dirty="0" smtClean="0"/>
              <a:t> поведения</a:t>
            </a:r>
          </a:p>
          <a:p>
            <a:pPr>
              <a:buNone/>
            </a:pPr>
            <a:r>
              <a:rPr lang="ru-RU" sz="2400" dirty="0" err="1" smtClean="0"/>
              <a:t>Аддиктивное</a:t>
            </a:r>
            <a:r>
              <a:rPr lang="ru-RU" sz="2400" dirty="0" smtClean="0"/>
              <a:t> поведение - </a:t>
            </a:r>
            <a:r>
              <a:rPr lang="ru-RU" sz="2400" dirty="0" smtClean="0"/>
              <a:t>(от. лат. </a:t>
            </a:r>
            <a:r>
              <a:rPr lang="ru-RU" sz="2400" dirty="0" err="1" smtClean="0"/>
              <a:t>addicus</a:t>
            </a:r>
            <a:r>
              <a:rPr lang="ru-RU" sz="2400" dirty="0" smtClean="0"/>
              <a:t> — пристрастившийся) поведение выражается в стремлении к уходу от реальности путем изменения своего психического состояния посредством приема некоторых веществ или постоянной фиксации внимания на определенных предметах или видах деятельности, что сопровождается развитием интенсивных эмоций. Употребление того или иного вещества, изменяющего психическое состояние, принимает такие размеры, что начинает управлять жизнью человека, делает его беспомощным, лишает воли к противодействию </a:t>
            </a:r>
            <a:r>
              <a:rPr lang="ru-RU" sz="2400" dirty="0" err="1" smtClean="0"/>
              <a:t>аддикции</a:t>
            </a:r>
            <a:r>
              <a:rPr lang="ru-RU" sz="2400" dirty="0" smtClean="0"/>
              <a:t>.</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Специфика пищевой зависимости</a:t>
            </a:r>
            <a:endParaRPr lang="ru-RU" sz="2800" dirty="0"/>
          </a:p>
        </p:txBody>
      </p:sp>
      <p:sp>
        <p:nvSpPr>
          <p:cNvPr id="3" name="Содержимое 2"/>
          <p:cNvSpPr>
            <a:spLocks noGrp="1"/>
          </p:cNvSpPr>
          <p:nvPr>
            <p:ph idx="1"/>
          </p:nvPr>
        </p:nvSpPr>
        <p:spPr/>
        <p:txBody>
          <a:bodyPr>
            <a:normAutofit/>
          </a:bodyPr>
          <a:lstStyle/>
          <a:p>
            <a:r>
              <a:rPr lang="ru-RU" sz="2400" dirty="0" err="1" smtClean="0"/>
              <a:t>Аддикции</a:t>
            </a:r>
            <a:r>
              <a:rPr lang="ru-RU" sz="2400" dirty="0" smtClean="0"/>
              <a:t> к еде являются промежуточным звеном между нехимическими и химическими </a:t>
            </a:r>
            <a:r>
              <a:rPr lang="ru-RU" sz="2400" dirty="0" err="1" smtClean="0"/>
              <a:t>аддикциями</a:t>
            </a:r>
            <a:r>
              <a:rPr lang="ru-RU" sz="2400" dirty="0" smtClean="0"/>
              <a:t>. Выделение этой группы связано с тем, что, с одной стороны, пища состоит из различных химических веществ, но с другой стороны, в отличие от </a:t>
            </a:r>
            <a:r>
              <a:rPr lang="ru-RU" sz="2400" dirty="0" err="1" smtClean="0"/>
              <a:t>психоактивных</a:t>
            </a:r>
            <a:r>
              <a:rPr lang="ru-RU" sz="2400" dirty="0" smtClean="0"/>
              <a:t> веществ (ПАВ), является необходимым компонентом обеспечения жизнедеятельности.</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33400"/>
            <a:ext cx="7498080" cy="5715000"/>
          </a:xfrm>
        </p:spPr>
        <p:txBody>
          <a:bodyPr/>
          <a:lstStyle/>
          <a:p>
            <a:pPr>
              <a:buNone/>
            </a:pPr>
            <a:r>
              <a:rPr lang="ru-RU" sz="2400" b="1" dirty="0" smtClean="0"/>
              <a:t>Цель профилактики: </a:t>
            </a:r>
            <a:endParaRPr lang="ru-RU" sz="2400" b="1" dirty="0" smtClean="0"/>
          </a:p>
          <a:p>
            <a:pPr>
              <a:buNone/>
            </a:pPr>
            <a:r>
              <a:rPr lang="ru-RU" sz="2400" dirty="0" smtClean="0"/>
              <a:t>Предупреждение возникновения пищевых нарушений у подростков в условиях детского дома</a:t>
            </a:r>
          </a:p>
          <a:p>
            <a:pPr>
              <a:buNone/>
            </a:pPr>
            <a:r>
              <a:rPr lang="ru-RU" sz="2400" b="1" dirty="0" smtClean="0"/>
              <a:t>Задачи</a:t>
            </a:r>
            <a:r>
              <a:rPr lang="ru-RU" sz="2400" b="1" dirty="0" smtClean="0"/>
              <a:t>:</a:t>
            </a:r>
          </a:p>
          <a:p>
            <a:pPr marL="539496" indent="-457200">
              <a:buAutoNum type="arabicPeriod"/>
            </a:pPr>
            <a:r>
              <a:rPr lang="ru-RU" sz="2400" dirty="0" smtClean="0"/>
              <a:t>Просвещение воспитанников в вопросах здорового питания.</a:t>
            </a:r>
          </a:p>
          <a:p>
            <a:pPr marL="539496" indent="-457200">
              <a:buAutoNum type="arabicPeriod"/>
            </a:pPr>
            <a:r>
              <a:rPr lang="ru-RU" sz="2400" dirty="0" smtClean="0"/>
              <a:t>Формировать полное представление о правильном питании, о его влиянии на здоровье организма.</a:t>
            </a:r>
          </a:p>
          <a:p>
            <a:pPr marL="539496" indent="-457200">
              <a:buAutoNum type="arabicPeriod"/>
            </a:pPr>
            <a:r>
              <a:rPr lang="ru-RU" sz="2400" dirty="0" smtClean="0"/>
              <a:t>Формировать твердое убеждение необходимости сохранения здоровья и личной ответственности за свое физическое и психологическое состояние.</a:t>
            </a:r>
          </a:p>
          <a:p>
            <a:pPr>
              <a:buNone/>
            </a:pPr>
            <a:endParaRPr lang="ru-RU" dirty="0" smtClean="0"/>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92162"/>
          </a:xfrm>
        </p:spPr>
        <p:txBody>
          <a:bodyPr>
            <a:normAutofit/>
          </a:bodyPr>
          <a:lstStyle/>
          <a:p>
            <a:r>
              <a:rPr lang="ru-RU" sz="2800" dirty="0" smtClean="0"/>
              <a:t>Организация работы команды педагогов</a:t>
            </a:r>
            <a:endParaRPr lang="ru-RU" sz="2800" dirty="0"/>
          </a:p>
        </p:txBody>
      </p:sp>
      <p:sp>
        <p:nvSpPr>
          <p:cNvPr id="3" name="Содержимое 2"/>
          <p:cNvSpPr>
            <a:spLocks noGrp="1"/>
          </p:cNvSpPr>
          <p:nvPr>
            <p:ph idx="1"/>
          </p:nvPr>
        </p:nvSpPr>
        <p:spPr>
          <a:xfrm>
            <a:off x="1435608" y="1524000"/>
            <a:ext cx="7498080" cy="4724400"/>
          </a:xfrm>
        </p:spPr>
        <p:txBody>
          <a:bodyPr>
            <a:normAutofit fontScale="70000" lnSpcReduction="20000"/>
          </a:bodyPr>
          <a:lstStyle/>
          <a:p>
            <a:r>
              <a:rPr lang="ru-RU" sz="3400" dirty="0" smtClean="0"/>
              <a:t>Анализ индивидуальной социальной ситуации сиротства: выделение системы патогенных и потенциально-ресурсных родственных (и других) отношений, в которые включен </a:t>
            </a:r>
            <a:r>
              <a:rPr lang="ru-RU" sz="3400" dirty="0" smtClean="0"/>
              <a:t>ребенок (причины </a:t>
            </a:r>
            <a:r>
              <a:rPr lang="ru-RU" sz="3400" dirty="0" smtClean="0"/>
              <a:t>семейных дисфункций; система отношений в кровной семье, наличие родственников и значимых взрослых, с которыми возможно поддерживать контакты; опыт бродяжничества и т.д</a:t>
            </a:r>
            <a:r>
              <a:rPr lang="ru-RU" sz="3400" dirty="0" smtClean="0"/>
              <a:t>.);</a:t>
            </a:r>
          </a:p>
          <a:p>
            <a:r>
              <a:rPr lang="ru-RU" sz="3400" dirty="0" smtClean="0"/>
              <a:t> </a:t>
            </a:r>
            <a:r>
              <a:rPr lang="ru-RU" sz="3400" dirty="0" smtClean="0"/>
              <a:t>Выработка стратегии дальнейшего сопровождения ребенка «группы риска</a:t>
            </a:r>
            <a:r>
              <a:rPr lang="ru-RU" sz="3400" dirty="0" smtClean="0"/>
              <a:t>», </a:t>
            </a:r>
            <a:r>
              <a:rPr lang="ru-RU" sz="3400" dirty="0" smtClean="0"/>
              <a:t>определение роли, статуса и общей профессиональной позиции педагогов относительно ребенка, распределение функциональных обязанностей.</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Направления работы по предупреждению возникновения пищевых нарушений</a:t>
            </a:r>
            <a:endParaRPr lang="ru-RU" sz="2800" dirty="0"/>
          </a:p>
        </p:txBody>
      </p:sp>
      <p:sp>
        <p:nvSpPr>
          <p:cNvPr id="3" name="Содержимое 2"/>
          <p:cNvSpPr>
            <a:spLocks noGrp="1"/>
          </p:cNvSpPr>
          <p:nvPr>
            <p:ph idx="1"/>
          </p:nvPr>
        </p:nvSpPr>
        <p:spPr>
          <a:xfrm>
            <a:off x="1435608" y="1447800"/>
            <a:ext cx="7498080" cy="5181600"/>
          </a:xfrm>
        </p:spPr>
        <p:txBody>
          <a:bodyPr>
            <a:normAutofit fontScale="92500" lnSpcReduction="10000"/>
          </a:bodyPr>
          <a:lstStyle/>
          <a:p>
            <a:r>
              <a:rPr lang="ru-RU" sz="2400" dirty="0" smtClean="0"/>
              <a:t>Предоставление подросткам информации о связи сбалансированного питания с благополучием жизни, гармонии с собой и миром.</a:t>
            </a:r>
          </a:p>
          <a:p>
            <a:r>
              <a:rPr lang="ru-RU" sz="2400" dirty="0" smtClean="0"/>
              <a:t>Помощь в осознании личной ответственности за свою жизнь и здоровье.</a:t>
            </a:r>
          </a:p>
          <a:p>
            <a:r>
              <a:rPr lang="ru-RU" sz="2400" dirty="0" smtClean="0"/>
              <a:t>Организация рационального питания, соблюдение режима труда и отдыха, исключение излишеств.</a:t>
            </a:r>
          </a:p>
          <a:p>
            <a:r>
              <a:rPr lang="ru-RU" sz="2400" dirty="0" smtClean="0"/>
              <a:t>Организация занятий спортом, творческой мастерской, трудовых поручений и проектов.</a:t>
            </a:r>
          </a:p>
          <a:p>
            <a:r>
              <a:rPr lang="ru-RU" sz="2400" dirty="0" smtClean="0"/>
              <a:t>Активизация личностных ресурсов в значимых видах деятельности, создание ситуаций успеха и приобщение к ритуалам празднования позитивных достижений.</a:t>
            </a:r>
          </a:p>
          <a:p>
            <a:r>
              <a:rPr lang="ru-RU" sz="2400" dirty="0" smtClean="0"/>
              <a:t>Обязательное и постоянное наблюдение специалистов: </a:t>
            </a:r>
            <a:r>
              <a:rPr lang="ru-RU" sz="2400" dirty="0" smtClean="0"/>
              <a:t>психолога, невролога, психиатра, </a:t>
            </a:r>
            <a:r>
              <a:rPr lang="ru-RU" sz="2400" dirty="0" smtClean="0"/>
              <a:t>педиатра, </a:t>
            </a:r>
            <a:r>
              <a:rPr lang="ru-RU" sz="2400" dirty="0" smtClean="0"/>
              <a:t>эндокринолога, </a:t>
            </a:r>
            <a:r>
              <a:rPr lang="ru-RU" sz="2400" dirty="0" smtClean="0"/>
              <a:t>гастроэнтеролога.</a:t>
            </a:r>
            <a:endParaRPr lang="ru-RU" sz="2400" dirty="0" smtClean="0"/>
          </a:p>
          <a:p>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Тематические недели здоровья, как одна из  форм профилактики пищевых нарушений </a:t>
            </a:r>
            <a:endParaRPr lang="ru-RU" sz="2800" dirty="0"/>
          </a:p>
        </p:txBody>
      </p:sp>
      <p:sp>
        <p:nvSpPr>
          <p:cNvPr id="3" name="Содержимое 2"/>
          <p:cNvSpPr>
            <a:spLocks noGrp="1"/>
          </p:cNvSpPr>
          <p:nvPr>
            <p:ph idx="1"/>
          </p:nvPr>
        </p:nvSpPr>
        <p:spPr/>
        <p:txBody>
          <a:bodyPr>
            <a:normAutofit/>
          </a:bodyPr>
          <a:lstStyle/>
          <a:p>
            <a:pPr>
              <a:buNone/>
            </a:pPr>
            <a:r>
              <a:rPr lang="ru-RU" sz="2400" dirty="0" smtClean="0"/>
              <a:t>1 день. Открытие недели здоровья. Защита плакатов. Тема: «Питание – основа жизни».</a:t>
            </a:r>
          </a:p>
          <a:p>
            <a:pPr>
              <a:buNone/>
            </a:pPr>
            <a:r>
              <a:rPr lang="ru-RU" sz="2400" dirty="0" smtClean="0"/>
              <a:t>2 день. Инсценировка. Тема: «Полезная и вредная еда».</a:t>
            </a:r>
          </a:p>
          <a:p>
            <a:pPr>
              <a:buNone/>
            </a:pPr>
            <a:r>
              <a:rPr lang="ru-RU" sz="2400" dirty="0" smtClean="0"/>
              <a:t>3 день. Приготовление блюда. Тема: «Полезный полдник».</a:t>
            </a:r>
          </a:p>
          <a:p>
            <a:pPr>
              <a:buNone/>
            </a:pPr>
            <a:r>
              <a:rPr lang="ru-RU" sz="2400" dirty="0" smtClean="0"/>
              <a:t>4 день. Представление буклета. Тема: « Рациональное питание подростка».</a:t>
            </a:r>
          </a:p>
          <a:p>
            <a:pPr>
              <a:buNone/>
            </a:pPr>
            <a:r>
              <a:rPr lang="ru-RU" sz="2400" dirty="0" smtClean="0"/>
              <a:t>5 день. Викторина: «Знатоки правильного питания» </a:t>
            </a:r>
            <a:r>
              <a:rPr lang="ru-RU" sz="2000" smtClean="0"/>
              <a:t>(приложение).</a:t>
            </a:r>
            <a:r>
              <a:rPr lang="ru-RU" sz="2400" smtClean="0"/>
              <a:t>  </a:t>
            </a:r>
            <a:r>
              <a:rPr lang="ru-RU" sz="2400" dirty="0" smtClean="0"/>
              <a:t>Подведение итогов недели.</a:t>
            </a:r>
            <a:endParaRPr lang="ru-RU"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232</TotalTime>
  <Words>487</Words>
  <PresentationFormat>Экран (4:3)</PresentationFormat>
  <Paragraphs>31</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Солнцестояние</vt:lpstr>
      <vt:lpstr>КПК «Формирование психолого-социальной компетентности у педагогов-фасилитаторов, в работе с детьми имеющими деструктивное поведение»</vt:lpstr>
      <vt:lpstr>Слайд 2</vt:lpstr>
      <vt:lpstr>Специфика пищевой зависимости</vt:lpstr>
      <vt:lpstr>Слайд 4</vt:lpstr>
      <vt:lpstr>Организация работы команды педагогов</vt:lpstr>
      <vt:lpstr>Направления работы по предупреждению возникновения пищевых нарушений</vt:lpstr>
      <vt:lpstr>Тематические недели здоровья, как одна из  форм профилактики пищевых нарушений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Профилактика пищевых нарушений у подростков в условиях детского дома</dc:title>
  <dc:creator>Психолог</dc:creator>
  <cp:lastModifiedBy>Психолог</cp:lastModifiedBy>
  <cp:revision>15</cp:revision>
  <dcterms:created xsi:type="dcterms:W3CDTF">2015-06-03T09:12:59Z</dcterms:created>
  <dcterms:modified xsi:type="dcterms:W3CDTF">2015-06-03T13:15:54Z</dcterms:modified>
</cp:coreProperties>
</file>