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60" r:id="rId3"/>
    <p:sldId id="287" r:id="rId4"/>
    <p:sldId id="288" r:id="rId5"/>
    <p:sldId id="259" r:id="rId6"/>
    <p:sldId id="262" r:id="rId7"/>
    <p:sldId id="263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66" r:id="rId19"/>
    <p:sldId id="267" r:id="rId20"/>
    <p:sldId id="268" r:id="rId21"/>
    <p:sldId id="28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2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01.05.2016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Секреты режима дня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3086472" cy="773590"/>
          </a:xfrm>
        </p:spPr>
        <p:txBody>
          <a:bodyPr>
            <a:normAutofit lnSpcReduction="10000"/>
          </a:bodyPr>
          <a:lstStyle/>
          <a:p>
            <a:r>
              <a:rPr lang="ru-RU" sz="1400" dirty="0" smtClean="0">
                <a:solidFill>
                  <a:srgbClr val="00B050"/>
                </a:solidFill>
              </a:rPr>
              <a:t> МОУ Первомайский детский дом</a:t>
            </a:r>
          </a:p>
          <a:p>
            <a:r>
              <a:rPr lang="ru-RU" sz="1400" dirty="0" smtClean="0">
                <a:solidFill>
                  <a:srgbClr val="00B050"/>
                </a:solidFill>
              </a:rPr>
              <a:t> группа детей под руководством</a:t>
            </a:r>
          </a:p>
          <a:p>
            <a:r>
              <a:rPr lang="ru-RU" sz="1400" dirty="0" smtClean="0">
                <a:solidFill>
                  <a:srgbClr val="00B050"/>
                </a:solidFill>
              </a:rPr>
              <a:t>воспитатель Климовой Н.Н.</a:t>
            </a:r>
            <a:endParaRPr lang="ru-RU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647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6347714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</a:rPr>
              <a:t> Сон – важный фактор в режиме дня</a:t>
            </a:r>
            <a:br>
              <a:rPr lang="ru-RU" sz="2000" b="1" dirty="0" smtClean="0">
                <a:solidFill>
                  <a:srgbClr val="FFC000"/>
                </a:solidFill>
              </a:rPr>
            </a:br>
            <a:r>
              <a:rPr lang="ru-RU" sz="2000" b="1" dirty="0" smtClean="0">
                <a:solidFill>
                  <a:srgbClr val="FFC000"/>
                </a:solidFill>
              </a:rPr>
              <a:t>Гигиенические нормативы сна – 10,5 часов</a:t>
            </a:r>
            <a:endParaRPr lang="ru-RU" sz="20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268760"/>
            <a:ext cx="3088109" cy="4772601"/>
          </a:xfrm>
        </p:spPr>
        <p:txBody>
          <a:bodyPr>
            <a:normAutofit/>
          </a:bodyPr>
          <a:lstStyle/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r>
              <a:rPr lang="ru-RU" sz="1600" dirty="0" smtClean="0">
                <a:solidFill>
                  <a:srgbClr val="FFC000"/>
                </a:solidFill>
              </a:rPr>
              <a:t>Как </a:t>
            </a:r>
            <a:r>
              <a:rPr lang="ru-RU" sz="1600" dirty="0">
                <a:solidFill>
                  <a:srgbClr val="FFC000"/>
                </a:solidFill>
              </a:rPr>
              <a:t>часто вы просыпаетесь, не выспавшись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427984" y="1268760"/>
            <a:ext cx="4032448" cy="4772603"/>
          </a:xfrm>
        </p:spPr>
        <p:txBody>
          <a:bodyPr>
            <a:normAutofit/>
          </a:bodyPr>
          <a:lstStyle/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r>
              <a:rPr lang="ru-RU" sz="1600" dirty="0" smtClean="0">
                <a:solidFill>
                  <a:srgbClr val="FFC000"/>
                </a:solidFill>
              </a:rPr>
              <a:t>Вы ложитесь спать?</a:t>
            </a:r>
            <a:endParaRPr lang="ru-RU" sz="1600" dirty="0">
              <a:solidFill>
                <a:srgbClr val="FFC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3456384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28800"/>
            <a:ext cx="3672408" cy="381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8912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412776"/>
            <a:ext cx="7490793" cy="4968552"/>
          </a:xfrm>
        </p:spPr>
        <p:txBody>
          <a:bodyPr/>
          <a:lstStyle/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pPr algn="ctr"/>
            <a:r>
              <a:rPr lang="ru-RU" sz="1600" dirty="0" smtClean="0">
                <a:solidFill>
                  <a:srgbClr val="FFC000"/>
                </a:solidFill>
              </a:rPr>
              <a:t>Выполняете </a:t>
            </a:r>
            <a:r>
              <a:rPr lang="ru-RU" sz="1600" dirty="0">
                <a:solidFill>
                  <a:srgbClr val="FFC000"/>
                </a:solidFill>
              </a:rPr>
              <a:t>ли вы </a:t>
            </a:r>
            <a:r>
              <a:rPr lang="ru-RU" sz="1600" dirty="0" smtClean="0">
                <a:solidFill>
                  <a:srgbClr val="FFC000"/>
                </a:solidFill>
              </a:rPr>
              <a:t>утром </a:t>
            </a:r>
            <a:r>
              <a:rPr lang="ru-RU" sz="1600" dirty="0">
                <a:solidFill>
                  <a:srgbClr val="FFC000"/>
                </a:solidFill>
              </a:rPr>
              <a:t>физическую зарядку?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0111" y="620688"/>
            <a:ext cx="6347713" cy="5871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>
                <a:solidFill>
                  <a:srgbClr val="FFC000"/>
                </a:solidFill>
              </a:rPr>
              <a:t>Выполнение утренней зарядки позволяет организму активно включиться в работу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00808"/>
            <a:ext cx="6192688" cy="3951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1654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04664"/>
            <a:ext cx="7202760" cy="93610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</a:rPr>
              <a:t>Правильное </a:t>
            </a:r>
            <a:r>
              <a:rPr lang="ru-RU" sz="2000" b="1" dirty="0">
                <a:solidFill>
                  <a:srgbClr val="FFC000"/>
                </a:solidFill>
              </a:rPr>
              <a:t>питание основа нормального физического и нервно-психического развития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412776"/>
            <a:ext cx="5042520" cy="4968552"/>
          </a:xfrm>
        </p:spPr>
        <p:txBody>
          <a:bodyPr>
            <a:normAutofit/>
          </a:bodyPr>
          <a:lstStyle/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r>
              <a:rPr lang="ru-RU" sz="1600" dirty="0" smtClean="0">
                <a:solidFill>
                  <a:srgbClr val="FFC000"/>
                </a:solidFill>
              </a:rPr>
              <a:t>Завтракаете </a:t>
            </a:r>
            <a:r>
              <a:rPr lang="ru-RU" sz="1600" dirty="0">
                <a:solidFill>
                  <a:srgbClr val="FFC000"/>
                </a:solidFill>
              </a:rPr>
              <a:t>ли вы утром?</a:t>
            </a:r>
            <a:br>
              <a:rPr lang="ru-RU" sz="1600" dirty="0">
                <a:solidFill>
                  <a:srgbClr val="FFC000"/>
                </a:solidFill>
              </a:rPr>
            </a:br>
            <a:endParaRPr lang="ru-RU" sz="1600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796136" y="1700809"/>
            <a:ext cx="2409456" cy="359009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Наш организм нуждается в поступлении пищевых веществ в определенном ритме.</a:t>
            </a:r>
          </a:p>
          <a:p>
            <a:r>
              <a:rPr lang="ru-RU" dirty="0" smtClean="0"/>
              <a:t>Утренний завтрак должен быть обязательным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60" y="1700808"/>
            <a:ext cx="4649003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1726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634808" cy="44313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</a:rPr>
              <a:t>Соблюдайте гигиену учебной деятельности дома</a:t>
            </a:r>
            <a:endParaRPr lang="ru-RU" sz="20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340768"/>
            <a:ext cx="5472608" cy="4824536"/>
          </a:xfrm>
        </p:spPr>
        <p:txBody>
          <a:bodyPr>
            <a:normAutofit/>
          </a:bodyPr>
          <a:lstStyle/>
          <a:p>
            <a:pPr algn="ctr"/>
            <a:endParaRPr lang="ru-RU" sz="1600" dirty="0" smtClean="0">
              <a:solidFill>
                <a:srgbClr val="FFC000"/>
              </a:solidFill>
            </a:endParaRPr>
          </a:p>
          <a:p>
            <a:pPr algn="ctr"/>
            <a:endParaRPr lang="ru-RU" sz="1600" dirty="0">
              <a:solidFill>
                <a:srgbClr val="FFC000"/>
              </a:solidFill>
            </a:endParaRPr>
          </a:p>
          <a:p>
            <a:pPr algn="ctr"/>
            <a:endParaRPr lang="ru-RU" sz="1600" dirty="0" smtClean="0">
              <a:solidFill>
                <a:srgbClr val="FFC000"/>
              </a:solidFill>
            </a:endParaRPr>
          </a:p>
          <a:p>
            <a:pPr algn="ctr"/>
            <a:endParaRPr lang="ru-RU" sz="1600" dirty="0">
              <a:solidFill>
                <a:srgbClr val="FFC000"/>
              </a:solidFill>
            </a:endParaRPr>
          </a:p>
          <a:p>
            <a:pPr algn="ctr"/>
            <a:endParaRPr lang="ru-RU" sz="1600" dirty="0" smtClean="0">
              <a:solidFill>
                <a:srgbClr val="FFC000"/>
              </a:solidFill>
            </a:endParaRPr>
          </a:p>
          <a:p>
            <a:pPr algn="ctr"/>
            <a:endParaRPr lang="ru-RU" sz="1600" dirty="0">
              <a:solidFill>
                <a:srgbClr val="FFC000"/>
              </a:solidFill>
            </a:endParaRPr>
          </a:p>
          <a:p>
            <a:pPr algn="ctr"/>
            <a:endParaRPr lang="ru-RU" sz="1600" dirty="0" smtClean="0">
              <a:solidFill>
                <a:srgbClr val="FFC000"/>
              </a:solidFill>
            </a:endParaRPr>
          </a:p>
          <a:p>
            <a:pPr algn="ctr"/>
            <a:endParaRPr lang="ru-RU" sz="1600" dirty="0">
              <a:solidFill>
                <a:srgbClr val="FFC000"/>
              </a:solidFill>
            </a:endParaRPr>
          </a:p>
          <a:p>
            <a:pPr algn="ctr"/>
            <a:endParaRPr lang="ru-RU" sz="1600" dirty="0" smtClean="0">
              <a:solidFill>
                <a:srgbClr val="FFC000"/>
              </a:solidFill>
            </a:endParaRPr>
          </a:p>
          <a:p>
            <a:pPr algn="ctr"/>
            <a:endParaRPr lang="ru-RU" sz="1600" dirty="0" smtClean="0">
              <a:solidFill>
                <a:srgbClr val="FFC000"/>
              </a:solidFill>
            </a:endParaRPr>
          </a:p>
          <a:p>
            <a:pPr algn="ctr"/>
            <a:r>
              <a:rPr lang="ru-RU" sz="1600" dirty="0" smtClean="0">
                <a:solidFill>
                  <a:srgbClr val="FFC000"/>
                </a:solidFill>
              </a:rPr>
              <a:t>В </a:t>
            </a:r>
            <a:r>
              <a:rPr lang="ru-RU" sz="1600" dirty="0">
                <a:solidFill>
                  <a:srgbClr val="FFC000"/>
                </a:solidFill>
              </a:rPr>
              <a:t>какое время вы обычно выполняете уроки?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796136" y="1484784"/>
            <a:ext cx="2481464" cy="3912331"/>
          </a:xfrm>
        </p:spPr>
        <p:txBody>
          <a:bodyPr/>
          <a:lstStyle/>
          <a:p>
            <a:r>
              <a:rPr lang="ru-RU" dirty="0" smtClean="0"/>
              <a:t>Вернувшись из школы, пообедайте и обязательно отдохните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340768"/>
            <a:ext cx="5040932" cy="3555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370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562800" cy="65916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</a:rPr>
              <a:t>Основные правила по выполнению домашнего задания</a:t>
            </a:r>
            <a:endParaRPr lang="ru-RU" sz="20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2708920"/>
            <a:ext cx="3273552" cy="3429000"/>
          </a:xfrm>
        </p:spPr>
        <p:txBody>
          <a:bodyPr>
            <a:normAutofit lnSpcReduction="10000"/>
          </a:bodyPr>
          <a:lstStyle/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pPr algn="ctr"/>
            <a:r>
              <a:rPr lang="ru-RU" sz="1600" dirty="0" smtClean="0">
                <a:solidFill>
                  <a:srgbClr val="FFC000"/>
                </a:solidFill>
              </a:rPr>
              <a:t>Сколько </a:t>
            </a:r>
            <a:r>
              <a:rPr lang="ru-RU" sz="1600" dirty="0">
                <a:solidFill>
                  <a:srgbClr val="FFC000"/>
                </a:solidFill>
              </a:rPr>
              <a:t>времени вы затрачиваете на приготовление уроков?</a:t>
            </a:r>
            <a:br>
              <a:rPr lang="ru-RU" sz="1600" dirty="0">
                <a:solidFill>
                  <a:srgbClr val="FFC000"/>
                </a:solidFill>
              </a:rPr>
            </a:br>
            <a:endParaRPr lang="ru-RU" sz="1600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004048" y="1628801"/>
            <a:ext cx="3273552" cy="4056345"/>
          </a:xfrm>
        </p:spPr>
        <p:txBody>
          <a:bodyPr>
            <a:normAutofit/>
          </a:bodyPr>
          <a:lstStyle/>
          <a:p>
            <a:r>
              <a:rPr lang="ru-RU" dirty="0" smtClean="0"/>
              <a:t>Начинайте выполнять домашнее задание с наименее тяжелых предметов, переходя к более сложным</a:t>
            </a:r>
          </a:p>
          <a:p>
            <a:r>
              <a:rPr lang="ru-RU" dirty="0" smtClean="0"/>
              <a:t>Готовке уроки в день получения задания. Это сокращает время на его приготовление и помогает закрепить полученные знания на уроке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628801"/>
            <a:ext cx="3888433" cy="3394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9347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850832" cy="58715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</a:rPr>
              <a:t>В период умственного труда необходимо делать перерывы</a:t>
            </a:r>
            <a:endParaRPr lang="ru-RU" sz="20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42434" y="2592287"/>
            <a:ext cx="3273552" cy="3429000"/>
          </a:xfrm>
        </p:spPr>
        <p:txBody>
          <a:bodyPr>
            <a:normAutofit lnSpcReduction="10000"/>
          </a:bodyPr>
          <a:lstStyle/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r>
              <a:rPr lang="ru-RU" sz="1600" dirty="0" smtClean="0">
                <a:solidFill>
                  <a:srgbClr val="FFC000"/>
                </a:solidFill>
              </a:rPr>
              <a:t>Делаете </a:t>
            </a:r>
            <a:r>
              <a:rPr lang="ru-RU" sz="1600" dirty="0">
                <a:solidFill>
                  <a:srgbClr val="FFC000"/>
                </a:solidFill>
              </a:rPr>
              <a:t>ли вы перерывы при выполнении домашнего задания?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12160" y="1628800"/>
            <a:ext cx="2337448" cy="4008239"/>
          </a:xfrm>
        </p:spPr>
        <p:txBody>
          <a:bodyPr/>
          <a:lstStyle/>
          <a:p>
            <a:pPr marL="18288" indent="0">
              <a:buNone/>
            </a:pPr>
            <a:r>
              <a:rPr lang="ru-RU" dirty="0"/>
              <a:t>Делайте перерывы через каждый час занятий в течении 15 – 20 минут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4248472" cy="3523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2593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04664"/>
            <a:ext cx="7418784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2200" dirty="0" smtClean="0">
                <a:solidFill>
                  <a:srgbClr val="FFC000"/>
                </a:solidFill>
              </a:rPr>
              <a:t>Правила  просмотра телевизора</a:t>
            </a:r>
            <a:r>
              <a:rPr lang="ru-RU" sz="2200" dirty="0">
                <a:solidFill>
                  <a:srgbClr val="FFC000"/>
                </a:solidFill>
              </a:rPr>
              <a:t>	</a:t>
            </a:r>
            <a:endParaRPr lang="ru-RU" sz="22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58961" y="2420888"/>
            <a:ext cx="3273552" cy="3888432"/>
          </a:xfrm>
        </p:spPr>
        <p:txBody>
          <a:bodyPr>
            <a:normAutofit/>
          </a:bodyPr>
          <a:lstStyle/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r>
              <a:rPr lang="ru-RU" sz="1600" dirty="0" smtClean="0">
                <a:solidFill>
                  <a:srgbClr val="FFC000"/>
                </a:solidFill>
              </a:rPr>
              <a:t>Сколько </a:t>
            </a:r>
            <a:r>
              <a:rPr lang="ru-RU" sz="1600" dirty="0">
                <a:solidFill>
                  <a:srgbClr val="FFC000"/>
                </a:solidFill>
              </a:rPr>
              <a:t>часов в день вы смотрите телевизор?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004048" y="1700808"/>
            <a:ext cx="3273552" cy="4080247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dirty="0"/>
              <a:t>Дети 0-3 лет: никакого телевизора</a:t>
            </a:r>
          </a:p>
          <a:p>
            <a:r>
              <a:rPr lang="ru-RU" dirty="0"/>
              <a:t>Дошкольники: не более 30 минут в день</a:t>
            </a:r>
          </a:p>
          <a:p>
            <a:r>
              <a:rPr lang="ru-RU" dirty="0"/>
              <a:t>6-8 лет: максимум 1 час</a:t>
            </a:r>
          </a:p>
          <a:p>
            <a:r>
              <a:rPr lang="ru-RU" dirty="0"/>
              <a:t>9-12 лет: не более чем 1,5 часа</a:t>
            </a:r>
          </a:p>
          <a:p>
            <a:r>
              <a:rPr lang="ru-RU" dirty="0"/>
              <a:t>Между учебой и просмотром телевизора должен быть промежуток 30 </a:t>
            </a:r>
            <a:r>
              <a:rPr lang="ru-RU" dirty="0" smtClean="0"/>
              <a:t>минут иначе </a:t>
            </a:r>
            <a:r>
              <a:rPr lang="ru-RU" dirty="0"/>
              <a:t>учебный материал будет вытеснен из долговременной памяти ТВ-раздражителями, настолько они сильны</a:t>
            </a:r>
            <a:r>
              <a:rPr lang="ru-RU" dirty="0" smtClean="0"/>
              <a:t>.</a:t>
            </a:r>
          </a:p>
          <a:p>
            <a:r>
              <a:rPr lang="ru-RU" dirty="0"/>
              <a:t>Смотреть телевизор в полностью затемнённой комнате не рекомендуется. Слишком резкие перепады яркости быстро вызывают у детей зрительное утомление.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1700808"/>
            <a:ext cx="4032447" cy="3597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964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7274768" cy="64807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</a:rPr>
              <a:t>Правила работы за компьютером</a:t>
            </a:r>
            <a:endParaRPr lang="ru-RU" sz="20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2592288"/>
            <a:ext cx="3273552" cy="3861048"/>
          </a:xfrm>
        </p:spPr>
        <p:txBody>
          <a:bodyPr>
            <a:normAutofit/>
          </a:bodyPr>
          <a:lstStyle/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endParaRPr lang="ru-RU" sz="1600" dirty="0">
              <a:solidFill>
                <a:srgbClr val="FFC000"/>
              </a:solidFill>
            </a:endParaRPr>
          </a:p>
          <a:p>
            <a:endParaRPr lang="ru-RU" sz="1600" dirty="0" smtClean="0">
              <a:solidFill>
                <a:srgbClr val="FFC000"/>
              </a:solidFill>
            </a:endParaRPr>
          </a:p>
          <a:p>
            <a:r>
              <a:rPr lang="ru-RU" sz="1600" dirty="0" smtClean="0">
                <a:solidFill>
                  <a:srgbClr val="FFC000"/>
                </a:solidFill>
              </a:rPr>
              <a:t>Сколько </a:t>
            </a:r>
            <a:r>
              <a:rPr lang="ru-RU" sz="1600" dirty="0">
                <a:solidFill>
                  <a:srgbClr val="FFC000"/>
                </a:solidFill>
              </a:rPr>
              <a:t>времени вы проводите за компьютерными играми?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16016" y="1052736"/>
            <a:ext cx="3960440" cy="525658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Для первоклассников время за компьютером не должно превышать 10-ти минут в </a:t>
            </a:r>
            <a:r>
              <a:rPr lang="ru-RU" dirty="0" smtClean="0"/>
              <a:t>день</a:t>
            </a:r>
          </a:p>
          <a:p>
            <a:r>
              <a:rPr lang="ru-RU" dirty="0" smtClean="0"/>
              <a:t>всего </a:t>
            </a:r>
            <a:r>
              <a:rPr lang="ru-RU" dirty="0"/>
              <a:t>лишь 15 минут рекомендуют проводить детям вторых - пятых классов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20 минут ученикам шестых-седьмых </a:t>
            </a:r>
            <a:r>
              <a:rPr lang="ru-RU" dirty="0" smtClean="0"/>
              <a:t>классов</a:t>
            </a:r>
          </a:p>
          <a:p>
            <a:r>
              <a:rPr lang="ru-RU" dirty="0" smtClean="0"/>
              <a:t> </a:t>
            </a:r>
            <a:r>
              <a:rPr lang="ru-RU" dirty="0"/>
              <a:t>Старшеклассникам нормы Минздрава предписывают не более 30-ти минут непрерывной работы за компьютером на первом часу занятий и 20-ти минут на </a:t>
            </a:r>
            <a:r>
              <a:rPr lang="ru-RU" dirty="0" smtClean="0"/>
              <a:t>втором</a:t>
            </a:r>
          </a:p>
          <a:p>
            <a:r>
              <a:rPr lang="ru-RU" dirty="0" smtClean="0"/>
              <a:t>Безопасная </a:t>
            </a:r>
            <a:r>
              <a:rPr lang="ru-RU" dirty="0"/>
              <a:t>норма компьютерных игр, которые так любят современные подростки, составила 10 минут для детей младших классов и 15 минут для старшеклассников. Кроме того, категорически запрещаются компьютерные игры перед сном.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3672408" cy="3848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4772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276872"/>
            <a:ext cx="5040560" cy="365759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634809" cy="7311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sz="2000" dirty="0">
                <a:solidFill>
                  <a:srgbClr val="FFC000"/>
                </a:solidFill>
              </a:rPr>
              <a:t>Как обычно вы проводите воскресный день?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62286"/>
            <a:ext cx="6840760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469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268760"/>
            <a:ext cx="7778825" cy="477260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800" dirty="0" smtClean="0"/>
              <a:t>Мы знаем что благодаря правильному </a:t>
            </a:r>
          </a:p>
          <a:p>
            <a:pPr marL="0" indent="0" algn="ctr">
              <a:buNone/>
            </a:pPr>
            <a:r>
              <a:rPr lang="ru-RU" sz="2800" dirty="0" smtClean="0"/>
              <a:t>режиму дня:</a:t>
            </a:r>
          </a:p>
          <a:p>
            <a:endParaRPr lang="ru-RU" sz="2800" dirty="0" smtClean="0"/>
          </a:p>
          <a:p>
            <a:r>
              <a:rPr lang="ru-RU" sz="2800" dirty="0" smtClean="0"/>
              <a:t>У нас бодрое настроение</a:t>
            </a:r>
          </a:p>
          <a:p>
            <a:r>
              <a:rPr lang="ru-RU" sz="2800" dirty="0" smtClean="0"/>
              <a:t>Мы хорошо переносим школьную нагрузку и успешно учимся</a:t>
            </a:r>
          </a:p>
          <a:p>
            <a:r>
              <a:rPr lang="ru-RU" sz="2800" dirty="0" smtClean="0"/>
              <a:t>С удовольствием занимаемся творчеством и спортом</a:t>
            </a:r>
          </a:p>
          <a:p>
            <a:r>
              <a:rPr lang="ru-RU" sz="2800" dirty="0" smtClean="0"/>
              <a:t>Активно отдыхаем</a:t>
            </a:r>
          </a:p>
          <a:p>
            <a:endParaRPr lang="ru-RU" sz="2800" dirty="0"/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871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ВЫВОД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009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81"/>
            <a:ext cx="4040188" cy="50405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FFC000"/>
                </a:solidFill>
              </a:rPr>
              <a:t>Цель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268760"/>
            <a:ext cx="4040188" cy="4857403"/>
          </a:xfrm>
        </p:spPr>
        <p:txBody>
          <a:bodyPr/>
          <a:lstStyle/>
          <a:p>
            <a:r>
              <a:rPr lang="ru-RU" dirty="0"/>
              <a:t>сформировать у детей понимание  необходимости выполнения режима </a:t>
            </a:r>
            <a:r>
              <a:rPr lang="ru-RU" dirty="0" smtClean="0"/>
              <a:t>дня направленного </a:t>
            </a:r>
            <a:r>
              <a:rPr lang="ru-RU" dirty="0"/>
              <a:t>на сохранение и укрепление здоровья.</a:t>
            </a:r>
          </a:p>
          <a:p>
            <a:r>
              <a:rPr lang="ru-RU" dirty="0" smtClean="0"/>
              <a:t>Изучить нашу систему привычек и поведения в повседневной жизни и в конце сделать вывод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548681"/>
            <a:ext cx="4041775" cy="57606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</a:rPr>
              <a:t>Задачи</a:t>
            </a:r>
            <a:endParaRPr lang="ru-RU" sz="3600" b="1" dirty="0">
              <a:solidFill>
                <a:srgbClr val="FFC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268760"/>
            <a:ext cx="4041775" cy="4857403"/>
          </a:xfrm>
        </p:spPr>
        <p:txBody>
          <a:bodyPr>
            <a:normAutofit fontScale="92500"/>
          </a:bodyPr>
          <a:lstStyle/>
          <a:p>
            <a:r>
              <a:rPr lang="ru-RU" dirty="0"/>
              <a:t>способствовать формированию у детей умений правильно организовывать </a:t>
            </a:r>
            <a:r>
              <a:rPr lang="ru-RU" dirty="0" smtClean="0"/>
              <a:t>свою деятельность</a:t>
            </a:r>
            <a:endParaRPr lang="ru-RU" dirty="0"/>
          </a:p>
          <a:p>
            <a:r>
              <a:rPr lang="ru-RU" dirty="0"/>
              <a:t>содействовать формированию у детей позитивного отношения к выполнению режима </a:t>
            </a:r>
            <a:r>
              <a:rPr lang="ru-RU" dirty="0" smtClean="0"/>
              <a:t>дня</a:t>
            </a:r>
            <a:endParaRPr lang="ru-RU" dirty="0"/>
          </a:p>
          <a:p>
            <a:r>
              <a:rPr lang="ru-RU" dirty="0"/>
              <a:t> воспитывать у детей  самостоятельность, настойчивость, стремление к получению результата;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017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844824"/>
            <a:ext cx="6347714" cy="4196539"/>
          </a:xfrm>
        </p:spPr>
        <p:txBody>
          <a:bodyPr/>
          <a:lstStyle/>
          <a:p>
            <a:r>
              <a:rPr lang="ru-RU" dirty="0" smtClean="0"/>
              <a:t>Мы имеем представление о режиме дня и его значении в нашей жизни, но есть нарушения</a:t>
            </a:r>
            <a:endParaRPr lang="ru-RU" dirty="0"/>
          </a:p>
          <a:p>
            <a:r>
              <a:rPr lang="ru-RU" dirty="0"/>
              <a:t>В</a:t>
            </a:r>
            <a:r>
              <a:rPr lang="ru-RU" dirty="0" smtClean="0"/>
              <a:t>ыполнение домашнего задания начинаем сразу после школы, отсутствуют перерывы</a:t>
            </a:r>
          </a:p>
          <a:p>
            <a:r>
              <a:rPr lang="ru-RU" dirty="0"/>
              <a:t>Н</a:t>
            </a:r>
            <a:r>
              <a:rPr lang="ru-RU" dirty="0" smtClean="0"/>
              <a:t>е умеем планировать свой день</a:t>
            </a:r>
          </a:p>
          <a:p>
            <a:r>
              <a:rPr lang="ru-RU" dirty="0" smtClean="0"/>
              <a:t>Мы мало времени выделяем для прогулки и развитию своей активной деятельности</a:t>
            </a:r>
          </a:p>
          <a:p>
            <a:r>
              <a:rPr lang="ru-RU" dirty="0" smtClean="0"/>
              <a:t>Не все воспитанники изменили свое отношение к пониманию важности выполнения режима дня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490793" cy="1019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А что в жизни?</a:t>
            </a:r>
            <a:br>
              <a:rPr lang="ru-RU" dirty="0" smtClean="0">
                <a:solidFill>
                  <a:srgbClr val="FFC000"/>
                </a:solidFill>
              </a:rPr>
            </a:br>
            <a:r>
              <a:rPr lang="ru-RU" sz="2000" dirty="0" smtClean="0"/>
              <a:t>Заключение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76794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1628800"/>
            <a:ext cx="7543800" cy="2952328"/>
          </a:xfrm>
        </p:spPr>
        <p:txBody>
          <a:bodyPr/>
          <a:lstStyle/>
          <a:p>
            <a:pPr algn="ctr"/>
            <a:r>
              <a:rPr lang="ru-RU" b="1" dirty="0" smtClean="0"/>
              <a:t>СПАСИБО ЗА</a:t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 ВНИМАНИЕ 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487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700808"/>
            <a:ext cx="6744072" cy="4089647"/>
          </a:xfrm>
        </p:spPr>
        <p:txBody>
          <a:bodyPr>
            <a:normAutofit/>
          </a:bodyPr>
          <a:lstStyle/>
          <a:p>
            <a:r>
              <a:rPr lang="ru-RU" sz="3200" dirty="0"/>
              <a:t>познавательное развитие  </a:t>
            </a:r>
          </a:p>
          <a:p>
            <a:r>
              <a:rPr lang="ru-RU" sz="3200" dirty="0"/>
              <a:t>социально-коммуникативное развитие</a:t>
            </a:r>
          </a:p>
          <a:p>
            <a:r>
              <a:rPr lang="ru-RU" sz="3200" dirty="0"/>
              <a:t> речевое развитие</a:t>
            </a:r>
          </a:p>
          <a:p>
            <a:r>
              <a:rPr lang="ru-RU" sz="3200" dirty="0"/>
              <a:t> художественно-эстетическое развитие</a:t>
            </a:r>
          </a:p>
          <a:p>
            <a:endParaRPr lang="ru-RU" sz="3200" dirty="0"/>
          </a:p>
          <a:p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7543800" cy="1440160"/>
          </a:xfrm>
        </p:spPr>
        <p:txBody>
          <a:bodyPr/>
          <a:lstStyle/>
          <a:p>
            <a:pPr algn="ctr"/>
            <a:r>
              <a:rPr lang="ru-RU" sz="3600" dirty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>
                <a:solidFill>
                  <a:srgbClr val="FFC000"/>
                </a:solidFill>
              </a:rPr>
              <a:t>Приоритетные </a:t>
            </a:r>
            <a:r>
              <a:rPr lang="ru-RU" sz="3600" dirty="0">
                <a:solidFill>
                  <a:srgbClr val="FFC000"/>
                </a:solidFill>
              </a:rPr>
              <a:t>образовательные области </a:t>
            </a:r>
            <a:br>
              <a:rPr lang="ru-RU" sz="3600" dirty="0">
                <a:solidFill>
                  <a:srgbClr val="FFC000"/>
                </a:solidFill>
              </a:rPr>
            </a:br>
            <a:endParaRPr lang="ru-RU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378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44824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C000"/>
                </a:solidFill>
              </a:rPr>
              <a:t>Состав участников</a:t>
            </a:r>
            <a:r>
              <a:rPr lang="ru-RU" sz="3200" dirty="0"/>
              <a:t>: </a:t>
            </a:r>
            <a:r>
              <a:rPr lang="ru-RU" sz="3200" dirty="0" smtClean="0"/>
              <a:t>   групповой</a:t>
            </a:r>
            <a:r>
              <a:rPr lang="ru-RU" sz="3200" dirty="0"/>
              <a:t>.</a:t>
            </a:r>
          </a:p>
          <a:p>
            <a:endParaRPr lang="ru-RU" sz="3200" dirty="0" smtClean="0"/>
          </a:p>
          <a:p>
            <a:r>
              <a:rPr lang="ru-RU" sz="3200" dirty="0" smtClean="0">
                <a:solidFill>
                  <a:srgbClr val="FFC000"/>
                </a:solidFill>
              </a:rPr>
              <a:t>Участники </a:t>
            </a:r>
            <a:r>
              <a:rPr lang="ru-RU" sz="3200" dirty="0">
                <a:solidFill>
                  <a:srgbClr val="FFC000"/>
                </a:solidFill>
              </a:rPr>
              <a:t>проекта</a:t>
            </a:r>
            <a:r>
              <a:rPr lang="ru-RU" sz="3200" dirty="0"/>
              <a:t>: </a:t>
            </a:r>
            <a:r>
              <a:rPr lang="ru-RU" sz="3200" dirty="0" smtClean="0"/>
              <a:t> дети</a:t>
            </a:r>
            <a:r>
              <a:rPr lang="ru-RU" sz="3200" dirty="0"/>
              <a:t>, </a:t>
            </a:r>
            <a:r>
              <a:rPr lang="ru-RU" sz="3200" dirty="0" smtClean="0"/>
              <a:t> воспитатель </a:t>
            </a:r>
            <a:endParaRPr lang="ru-RU" sz="3200" dirty="0"/>
          </a:p>
          <a:p>
            <a:endParaRPr lang="ru-RU" sz="3200" dirty="0"/>
          </a:p>
          <a:p>
            <a:pPr algn="ctr"/>
            <a:r>
              <a:rPr lang="ru-RU" sz="3200" dirty="0">
                <a:solidFill>
                  <a:srgbClr val="FFC000"/>
                </a:solidFill>
              </a:rPr>
              <a:t>Продолжительность проекта</a:t>
            </a:r>
            <a:r>
              <a:rPr lang="ru-RU" sz="3200" dirty="0"/>
              <a:t>: краткосрочный.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918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dirty="0"/>
              <a:t>Мы должны не только охранять  свой организм от вредных влияний, но и создавать условия, которые способствуют повышению защитных сил нашего организма , его работоспособности. И важным здесь является правильно организованный режим дня.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Режим – это рациональное и четкое чередование сна, еды, </a:t>
            </a:r>
            <a:r>
              <a:rPr lang="ru-RU" sz="1600" dirty="0" smtClean="0"/>
              <a:t>отдыха, </a:t>
            </a:r>
            <a:r>
              <a:rPr lang="ru-RU" sz="1600" dirty="0"/>
              <a:t>различных видов деятельности в течение </a:t>
            </a:r>
            <a:r>
              <a:rPr lang="ru-RU" sz="1600" dirty="0" smtClean="0"/>
              <a:t>суток.</a:t>
            </a:r>
          </a:p>
          <a:p>
            <a:pPr marL="0" indent="0">
              <a:buNone/>
            </a:pPr>
            <a:r>
              <a:rPr lang="ru-RU" sz="1600" dirty="0"/>
              <a:t>Р</a:t>
            </a:r>
            <a:r>
              <a:rPr lang="ru-RU" sz="1600" dirty="0" smtClean="0"/>
              <a:t>ежим </a:t>
            </a:r>
            <a:r>
              <a:rPr lang="ru-RU" sz="1600" dirty="0"/>
              <a:t>дисциплинирует детей, способствует формированию многих полезных навыков, приучает их к определенному ритму.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Значение режима в том, что он способствует нормальному функционированию внутренних органов и физиологических систем организма, обеспечивает бодрое состояние  , предохраняет нервную систему от переутомления, создает благоприятные условия для своевременного развития, формирует способность адаптироваться к новым условиям, устойчивость к воздействию отрицательных факторов. Для  нас правильно организованный режим – условие не только сохранения и укрепления здоровья, но и условие к успешной учебе.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Актуальность темы определяется необходимостью включения  каждого из нас в формирование осознанного отношения к выполнению режима дня, развитие самооценки своих действий.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C000"/>
                </a:solidFill>
              </a:rPr>
              <a:t>Актуальность</a:t>
            </a:r>
            <a:endParaRPr lang="ru-RU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765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700808"/>
            <a:ext cx="6096000" cy="36575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6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sz="3200" dirty="0" smtClean="0"/>
              <a:t>научимся </a:t>
            </a:r>
            <a:r>
              <a:rPr lang="ru-RU" sz="3200" dirty="0"/>
              <a:t>позитивно относиться к выполнению режима </a:t>
            </a:r>
            <a:r>
              <a:rPr lang="ru-RU" sz="3200" dirty="0" smtClean="0"/>
              <a:t>дня </a:t>
            </a:r>
          </a:p>
          <a:p>
            <a:pPr>
              <a:buFont typeface="Wingdings" pitchFamily="2" charset="2"/>
              <a:buChar char="v"/>
            </a:pPr>
            <a:r>
              <a:rPr lang="ru-RU" sz="3200" dirty="0" smtClean="0"/>
              <a:t>начнем </a:t>
            </a:r>
            <a:r>
              <a:rPr lang="ru-RU" sz="3200" dirty="0"/>
              <a:t>осознанно соблюдать режим </a:t>
            </a:r>
            <a:r>
              <a:rPr lang="ru-RU" sz="3200" dirty="0" smtClean="0"/>
              <a:t>дня </a:t>
            </a:r>
          </a:p>
          <a:p>
            <a:pPr>
              <a:buFont typeface="Wingdings" pitchFamily="2" charset="2"/>
              <a:buChar char="v"/>
            </a:pPr>
            <a:r>
              <a:rPr lang="ru-RU" sz="3200" dirty="0" smtClean="0"/>
              <a:t> </a:t>
            </a:r>
            <a:r>
              <a:rPr lang="ru-RU" sz="3200" dirty="0"/>
              <a:t>станем более дружными, </a:t>
            </a:r>
            <a:r>
              <a:rPr lang="ru-RU" sz="3200" dirty="0" smtClean="0"/>
              <a:t>сплоченными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543800" cy="914400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FFC000"/>
                </a:solidFill>
              </a:rPr>
              <a:t>Предполагаемые результаты:</a:t>
            </a:r>
          </a:p>
        </p:txBody>
      </p:sp>
    </p:spTree>
    <p:extLst>
      <p:ext uri="{BB962C8B-B14F-4D97-AF65-F5344CB8AC3E}">
        <p14:creationId xmlns:p14="http://schemas.microsoft.com/office/powerpoint/2010/main" val="460787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1</a:t>
            </a:r>
            <a:r>
              <a:rPr lang="ru-RU" sz="1800" dirty="0"/>
              <a:t>. Подготовительный</a:t>
            </a:r>
          </a:p>
          <a:p>
            <a:pPr marL="0" indent="0">
              <a:buNone/>
            </a:pPr>
            <a:r>
              <a:rPr lang="ru-RU" sz="1800" dirty="0" smtClean="0"/>
              <a:t>Подбор </a:t>
            </a:r>
            <a:r>
              <a:rPr lang="ru-RU" sz="1800" dirty="0"/>
              <a:t>методической литературы по данной теме, информации для теоретической части проекта. </a:t>
            </a:r>
            <a:r>
              <a:rPr lang="ru-RU" sz="1800" dirty="0" smtClean="0"/>
              <a:t> </a:t>
            </a:r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 Формулирование </a:t>
            </a:r>
            <a:r>
              <a:rPr lang="ru-RU" sz="1800" dirty="0"/>
              <a:t>целей и задач проекта.</a:t>
            </a:r>
          </a:p>
          <a:p>
            <a:pPr marL="0" indent="0">
              <a:buNone/>
            </a:pPr>
            <a:r>
              <a:rPr lang="ru-RU" sz="1800" dirty="0"/>
              <a:t>Опрос детей методом анкетирование </a:t>
            </a:r>
            <a:r>
              <a:rPr lang="ru-RU" sz="1800" dirty="0" smtClean="0"/>
              <a:t>«Мой режим дня», «</a:t>
            </a:r>
            <a:r>
              <a:rPr lang="ru-RU" sz="1800" dirty="0"/>
              <a:t>Каким я вижу свой режим дня»</a:t>
            </a:r>
          </a:p>
          <a:p>
            <a:pPr marL="0" indent="0">
              <a:buNone/>
            </a:pPr>
            <a:r>
              <a:rPr lang="ru-RU" sz="1800" dirty="0"/>
              <a:t>Анализ полученной </a:t>
            </a:r>
            <a:r>
              <a:rPr lang="ru-RU" sz="1800" dirty="0" smtClean="0"/>
              <a:t>информации 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2. Основной.</a:t>
            </a:r>
          </a:p>
          <a:p>
            <a:pPr marL="0" indent="0">
              <a:buNone/>
            </a:pPr>
            <a:r>
              <a:rPr lang="ru-RU" sz="1800" dirty="0"/>
              <a:t>Беседы на тему : </a:t>
            </a:r>
            <a:r>
              <a:rPr lang="ru-RU" sz="1800" dirty="0" smtClean="0"/>
              <a:t>« «</a:t>
            </a:r>
            <a:r>
              <a:rPr lang="ru-RU" sz="1800" dirty="0"/>
              <a:t>Что такое </a:t>
            </a:r>
            <a:r>
              <a:rPr lang="ru-RU" sz="1800" dirty="0" smtClean="0"/>
              <a:t>режим и зачем необходимо его соблюдать</a:t>
            </a:r>
            <a:r>
              <a:rPr lang="ru-RU" sz="1800" dirty="0" smtClean="0"/>
              <a:t>?» «</a:t>
            </a:r>
            <a:r>
              <a:rPr lang="ru-RU" sz="1800" dirty="0"/>
              <a:t>Полезные и вредные привычки»,  «Кому нужна зарядка», «Экономия времени», «Личная гигиена», «Здорово быть здоровым», «Распорядок»,  «Как мы заботимся о своем здоровье? », </a:t>
            </a:r>
            <a:r>
              <a:rPr lang="ru-RU" sz="1800" dirty="0" smtClean="0"/>
              <a:t> 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Подвижные игры на прогулке</a:t>
            </a:r>
          </a:p>
          <a:p>
            <a:pPr marL="0" indent="0">
              <a:buNone/>
            </a:pPr>
            <a:r>
              <a:rPr lang="ru-RU" sz="1800" dirty="0" smtClean="0"/>
              <a:t> </a:t>
            </a:r>
            <a:endParaRPr lang="ru-RU" sz="1800" dirty="0"/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543800" cy="914400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FFC000"/>
                </a:solidFill>
              </a:rPr>
              <a:t>Этапы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893061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086804" y="1412776"/>
            <a:ext cx="6690616" cy="5218198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7706817" cy="122413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В ходе  изучения информации  и проведения бесед по данной теме сделали вывод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896415" y="2535410"/>
            <a:ext cx="2431669" cy="20817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Основные компоненты режима дня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1870526"/>
            <a:ext cx="1272877" cy="664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Питание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60166" y="1542530"/>
            <a:ext cx="1031379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Сон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319972" y="1560532"/>
            <a:ext cx="1008112" cy="612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Школа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553979" y="3071043"/>
            <a:ext cx="172819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Выполнение домашнего задания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80112" y="1870526"/>
            <a:ext cx="17281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Прогулка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540532" y="4294042"/>
            <a:ext cx="165485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Игровая деятельность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45010" y="4221088"/>
            <a:ext cx="2220615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Занятия по интересам</a:t>
            </a:r>
          </a:p>
          <a:p>
            <a:pPr algn="ctr"/>
            <a:r>
              <a:rPr lang="ru-RU" dirty="0" smtClean="0"/>
              <a:t>(кружки)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432112" y="5339654"/>
            <a:ext cx="2016224" cy="1185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Личная гигиена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021509" y="5373216"/>
            <a:ext cx="208823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Трудовая деятельность</a:t>
            </a:r>
          </a:p>
          <a:p>
            <a:pPr algn="ctr"/>
            <a:r>
              <a:rPr lang="ru-RU" dirty="0" smtClean="0"/>
              <a:t>(помощь по дому)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923962" y="3071043"/>
            <a:ext cx="177583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Свободная деятельность</a:t>
            </a:r>
            <a:endParaRPr lang="ru-RU" dirty="0"/>
          </a:p>
        </p:txBody>
      </p:sp>
      <p:cxnSp>
        <p:nvCxnSpPr>
          <p:cNvPr id="21" name="Прямая со стрелкой 20"/>
          <p:cNvCxnSpPr>
            <a:stCxn id="5" idx="0"/>
          </p:cNvCxnSpPr>
          <p:nvPr/>
        </p:nvCxnSpPr>
        <p:spPr>
          <a:xfrm flipV="1">
            <a:off x="4112250" y="2230566"/>
            <a:ext cx="599638" cy="30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0"/>
          </p:cNvCxnSpPr>
          <p:nvPr/>
        </p:nvCxnSpPr>
        <p:spPr>
          <a:xfrm flipH="1" flipV="1">
            <a:off x="3307734" y="2230566"/>
            <a:ext cx="804516" cy="30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5" idx="7"/>
            <a:endCxn id="12" idx="1"/>
          </p:cNvCxnSpPr>
          <p:nvPr/>
        </p:nvCxnSpPr>
        <p:spPr>
          <a:xfrm flipV="1">
            <a:off x="4971974" y="2230566"/>
            <a:ext cx="608138" cy="6097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 flipV="1">
            <a:off x="2220425" y="2216758"/>
            <a:ext cx="1216008" cy="637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5" idx="6"/>
            <a:endCxn id="11" idx="1"/>
          </p:cNvCxnSpPr>
          <p:nvPr/>
        </p:nvCxnSpPr>
        <p:spPr>
          <a:xfrm>
            <a:off x="5328084" y="3576271"/>
            <a:ext cx="225895" cy="348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5" idx="2"/>
            <a:endCxn id="19" idx="3"/>
          </p:cNvCxnSpPr>
          <p:nvPr/>
        </p:nvCxnSpPr>
        <p:spPr>
          <a:xfrm flipH="1" flipV="1">
            <a:off x="2699792" y="3503091"/>
            <a:ext cx="196623" cy="731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Прямая со стрелкой 1042"/>
          <p:cNvCxnSpPr>
            <a:stCxn id="5" idx="5"/>
            <a:endCxn id="13" idx="1"/>
          </p:cNvCxnSpPr>
          <p:nvPr/>
        </p:nvCxnSpPr>
        <p:spPr>
          <a:xfrm>
            <a:off x="4971974" y="4312271"/>
            <a:ext cx="568558" cy="4138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5" name="Прямая со стрелкой 1044"/>
          <p:cNvCxnSpPr>
            <a:stCxn id="5" idx="3"/>
            <a:endCxn id="15" idx="3"/>
          </p:cNvCxnSpPr>
          <p:nvPr/>
        </p:nvCxnSpPr>
        <p:spPr>
          <a:xfrm flipH="1">
            <a:off x="3065625" y="4312271"/>
            <a:ext cx="186900" cy="3048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7" name="Прямая со стрелкой 1046"/>
          <p:cNvCxnSpPr>
            <a:stCxn id="5" idx="4"/>
          </p:cNvCxnSpPr>
          <p:nvPr/>
        </p:nvCxnSpPr>
        <p:spPr>
          <a:xfrm>
            <a:off x="4112250" y="4617132"/>
            <a:ext cx="1215834" cy="7225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9" name="Прямая со стрелкой 1048"/>
          <p:cNvCxnSpPr>
            <a:stCxn id="5" idx="4"/>
            <a:endCxn id="18" idx="0"/>
          </p:cNvCxnSpPr>
          <p:nvPr/>
        </p:nvCxnSpPr>
        <p:spPr>
          <a:xfrm flipH="1">
            <a:off x="3065625" y="4617132"/>
            <a:ext cx="1046625" cy="756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926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914728" cy="515144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 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400002"/>
            <a:ext cx="3386336" cy="505333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endParaRPr lang="ru-RU" sz="1200" dirty="0"/>
          </a:p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endParaRPr lang="ru-RU" sz="1200" dirty="0"/>
          </a:p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endParaRPr lang="ru-RU" sz="1200" dirty="0"/>
          </a:p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endParaRPr lang="ru-RU" sz="1200" dirty="0"/>
          </a:p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endParaRPr lang="ru-RU" sz="1200" dirty="0"/>
          </a:p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endParaRPr lang="ru-RU" sz="1200" dirty="0"/>
          </a:p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endParaRPr lang="ru-RU" sz="1200" dirty="0"/>
          </a:p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endParaRPr lang="ru-RU" sz="1200" dirty="0"/>
          </a:p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endParaRPr lang="ru-RU" sz="1200" dirty="0"/>
          </a:p>
          <a:p>
            <a:pPr marL="18288" indent="0">
              <a:buNone/>
            </a:pPr>
            <a:endParaRPr lang="ru-RU" sz="1200" dirty="0" smtClean="0"/>
          </a:p>
          <a:p>
            <a:pPr marL="18288" indent="0">
              <a:buNone/>
            </a:pPr>
            <a:r>
              <a:rPr lang="ru-RU" sz="1600" dirty="0">
                <a:solidFill>
                  <a:srgbClr val="FFC000"/>
                </a:solidFill>
              </a:rPr>
              <a:t>Как часто вы стараетесь спланировать свой день?</a:t>
            </a:r>
          </a:p>
          <a:p>
            <a:pPr marL="18288" indent="0">
              <a:buNone/>
            </a:pPr>
            <a:endParaRPr lang="ru-RU" sz="12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023456" y="1556792"/>
            <a:ext cx="3273552" cy="4080247"/>
          </a:xfrm>
        </p:spPr>
        <p:txBody>
          <a:bodyPr>
            <a:normAutofit/>
          </a:bodyPr>
          <a:lstStyle/>
          <a:p>
            <a:r>
              <a:rPr lang="ru-RU" dirty="0" smtClean="0"/>
              <a:t> Необходимо научиться чередовать различные виды деятельности – умственный и физический. </a:t>
            </a:r>
          </a:p>
          <a:p>
            <a:r>
              <a:rPr lang="ru-RU" dirty="0" smtClean="0"/>
              <a:t>Это  поможет снять усталость и способствует восстановлению работоспособности.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00002"/>
            <a:ext cx="3384376" cy="3973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60" y="476672"/>
            <a:ext cx="60486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Распорядок дня является предпосылкой для высокой трудоспособности и хорошего самочувствия</a:t>
            </a:r>
          </a:p>
          <a:p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6139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484</TotalTime>
  <Words>921</Words>
  <Application>Microsoft Office PowerPoint</Application>
  <PresentationFormat>Экран (4:3)</PresentationFormat>
  <Paragraphs>258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Palatino Linotype</vt:lpstr>
      <vt:lpstr>Wingdings</vt:lpstr>
      <vt:lpstr>Базовая</vt:lpstr>
      <vt:lpstr>Секреты режима дня</vt:lpstr>
      <vt:lpstr>  </vt:lpstr>
      <vt:lpstr>      Приоритетные образовательные области  </vt:lpstr>
      <vt:lpstr>Презентация PowerPoint</vt:lpstr>
      <vt:lpstr>Актуальность</vt:lpstr>
      <vt:lpstr>Предполагаемые результаты:</vt:lpstr>
      <vt:lpstr>Этапы реализации проекта</vt:lpstr>
      <vt:lpstr>В ходе  изучения информации  и проведения бесед по данной теме сделали вывод</vt:lpstr>
      <vt:lpstr>   </vt:lpstr>
      <vt:lpstr> Сон – важный фактор в режиме дня Гигиенические нормативы сна – 10,5 часов</vt:lpstr>
      <vt:lpstr>Выполнение утренней зарядки позволяет организму активно включиться в работу</vt:lpstr>
      <vt:lpstr>Правильное питание основа нормального физического и нервно-психического развития</vt:lpstr>
      <vt:lpstr>Соблюдайте гигиену учебной деятельности дома</vt:lpstr>
      <vt:lpstr>Основные правила по выполнению домашнего задания</vt:lpstr>
      <vt:lpstr>В период умственного труда необходимо делать перерывы</vt:lpstr>
      <vt:lpstr> Правила  просмотра телевизора </vt:lpstr>
      <vt:lpstr>Правила работы за компьютером</vt:lpstr>
      <vt:lpstr> Как обычно вы проводите воскресный день?</vt:lpstr>
      <vt:lpstr>ВЫВОД</vt:lpstr>
      <vt:lpstr>А что в жизни? Заключение</vt:lpstr>
      <vt:lpstr>СПАСИБО ЗА   ВНИМАНИЕ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</dc:creator>
  <cp:lastModifiedBy>Первомай ПК</cp:lastModifiedBy>
  <cp:revision>48</cp:revision>
  <dcterms:created xsi:type="dcterms:W3CDTF">2015-11-26T16:19:56Z</dcterms:created>
  <dcterms:modified xsi:type="dcterms:W3CDTF">2016-05-01T12:02:47Z</dcterms:modified>
</cp:coreProperties>
</file>