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2" r:id="rId3"/>
    <p:sldId id="257" r:id="rId4"/>
    <p:sldId id="258" r:id="rId5"/>
    <p:sldId id="259" r:id="rId6"/>
    <p:sldId id="260" r:id="rId7"/>
    <p:sldId id="261" r:id="rId8"/>
    <p:sldId id="263" r:id="rId9"/>
    <p:sldId id="264" r:id="rId10"/>
    <p:sldId id="266" r:id="rId11"/>
    <p:sldId id="267" r:id="rId12"/>
    <p:sldId id="268" r:id="rId13"/>
    <p:sldId id="269" r:id="rId14"/>
    <p:sldId id="270" r:id="rId15"/>
    <p:sldId id="271" r:id="rId16"/>
    <p:sldId id="273" r:id="rId17"/>
    <p:sldId id="272" r:id="rId18"/>
    <p:sldId id="274" r:id="rId19"/>
    <p:sldId id="276" r:id="rId20"/>
    <p:sldId id="277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876" autoAdjust="0"/>
    <p:restoredTop sz="94680" autoAdjust="0"/>
  </p:normalViewPr>
  <p:slideViewPr>
    <p:cSldViewPr>
      <p:cViewPr varScale="1">
        <p:scale>
          <a:sx n="83" d="100"/>
          <a:sy n="83" d="100"/>
        </p:scale>
        <p:origin x="-1368" y="-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16.05.2017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16.05.2017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16.05.2017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16.05.2017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16.05.2017</a:t>
            </a:fld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16.05.2017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16.05.2017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16.05.2017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16.05.2017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16.05.2017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16.05.2017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16.05.2017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Памятка для </a:t>
            </a:r>
            <a:r>
              <a:rPr lang="ru-RU" dirty="0" smtClean="0"/>
              <a:t>педагогов детского дома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04705" y="3140968"/>
            <a:ext cx="6629400" cy="1305266"/>
          </a:xfrm>
        </p:spPr>
        <p:txBody>
          <a:bodyPr/>
          <a:lstStyle/>
          <a:p>
            <a:pPr lvl="0"/>
            <a:r>
              <a:rPr lang="en-US" sz="2000" b="1" dirty="0" smtClean="0">
                <a:latin typeface="Liberation Sans" pitchFamily="18"/>
                <a:cs typeface="Tahoma" pitchFamily="2"/>
              </a:rPr>
              <a:t>Виды</a:t>
            </a:r>
            <a:r>
              <a:rPr lang="ru-RU" sz="2000" b="1" dirty="0" smtClean="0">
                <a:latin typeface="Liberation Sans" pitchFamily="18"/>
                <a:cs typeface="Tahoma" pitchFamily="2"/>
              </a:rPr>
              <a:t> </a:t>
            </a:r>
            <a:r>
              <a:rPr lang="en-US" sz="2000" b="1" dirty="0" smtClean="0">
                <a:latin typeface="Liberation Sans" pitchFamily="18"/>
                <a:cs typeface="Tahoma" pitchFamily="2"/>
              </a:rPr>
              <a:t> </a:t>
            </a:r>
            <a:r>
              <a:rPr lang="en-US" sz="2000" b="1" dirty="0">
                <a:latin typeface="Liberation Sans" pitchFamily="18"/>
                <a:cs typeface="Tahoma" pitchFamily="2"/>
              </a:rPr>
              <a:t>девиантного (отклоняющегося) </a:t>
            </a:r>
            <a:r>
              <a:rPr lang="en-US" sz="2000" b="1" dirty="0" smtClean="0">
                <a:latin typeface="Liberation Sans" pitchFamily="18"/>
                <a:cs typeface="Tahoma" pitchFamily="2"/>
              </a:rPr>
              <a:t>поведения</a:t>
            </a:r>
            <a:r>
              <a:rPr lang="ru-RU" sz="2000" b="1" dirty="0" smtClean="0">
                <a:latin typeface="Liberation Sans" pitchFamily="18"/>
                <a:cs typeface="Tahoma" pitchFamily="2"/>
              </a:rPr>
              <a:t> </a:t>
            </a:r>
            <a:r>
              <a:rPr lang="en-US" sz="2000" b="1" dirty="0" smtClean="0">
                <a:latin typeface="Liberation Sans" pitchFamily="18"/>
                <a:cs typeface="Tahoma" pitchFamily="2"/>
              </a:rPr>
              <a:t> детей</a:t>
            </a:r>
            <a:r>
              <a:rPr lang="ru-RU" sz="2000" b="1" dirty="0" smtClean="0">
                <a:latin typeface="Liberation Sans" pitchFamily="18"/>
                <a:cs typeface="Tahoma" pitchFamily="2"/>
              </a:rPr>
              <a:t> </a:t>
            </a:r>
            <a:r>
              <a:rPr lang="en-US" sz="2000" b="1" dirty="0" smtClean="0">
                <a:latin typeface="Liberation Sans" pitchFamily="18"/>
                <a:cs typeface="Tahoma" pitchFamily="2"/>
              </a:rPr>
              <a:t> и</a:t>
            </a:r>
            <a:r>
              <a:rPr lang="ru-RU" sz="2000" b="1" dirty="0" smtClean="0">
                <a:latin typeface="Liberation Sans" pitchFamily="18"/>
                <a:cs typeface="Tahoma" pitchFamily="2"/>
              </a:rPr>
              <a:t> </a:t>
            </a:r>
            <a:r>
              <a:rPr lang="en-US" sz="2000" b="1" dirty="0" smtClean="0">
                <a:latin typeface="Liberation Sans" pitchFamily="18"/>
                <a:cs typeface="Tahoma" pitchFamily="2"/>
              </a:rPr>
              <a:t> подростков</a:t>
            </a:r>
            <a:r>
              <a:rPr lang="en-US" dirty="0">
                <a:latin typeface="Liberation Sans" pitchFamily="18"/>
                <a:cs typeface="Tahoma" pitchFamily="2"/>
              </a:rPr>
              <a:t/>
            </a:r>
            <a:br>
              <a:rPr lang="en-US" dirty="0">
                <a:latin typeface="Liberation Sans" pitchFamily="18"/>
                <a:cs typeface="Tahoma" pitchFamily="2"/>
              </a:rPr>
            </a:br>
            <a:r>
              <a:rPr lang="ru-RU" sz="1600" dirty="0" smtClean="0">
                <a:latin typeface="Liberation Sans" pitchFamily="18"/>
                <a:cs typeface="Tahoma" pitchFamily="2"/>
              </a:rPr>
              <a:t>(МУ Первомайский детский дом)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63223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b="1" dirty="0">
                <a:solidFill>
                  <a:srgbClr val="C00000"/>
                </a:solidFill>
              </a:rPr>
              <a:t>Суицидальное, самоповреждающее поведение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ctr">
              <a:buNone/>
            </a:pPr>
            <a:r>
              <a:rPr lang="ru-RU" sz="1600" b="1" dirty="0" smtClean="0"/>
              <a:t>Особенности поведения подростка, которые могут насторожить педагога:</a:t>
            </a:r>
          </a:p>
          <a:p>
            <a:r>
              <a:rPr lang="ru-RU" sz="1600" dirty="0" smtClean="0"/>
              <a:t>Устойчивое в течение 2-х и более недель снижение настроения с преобладанием переживаний безнадежности, одиночества, безысходности.</a:t>
            </a:r>
          </a:p>
          <a:p>
            <a:r>
              <a:rPr lang="ru-RU" sz="1600" dirty="0" smtClean="0"/>
              <a:t>Резкое снижение успеваемости, проявление безразличия к учебе и оценкам.</a:t>
            </a:r>
          </a:p>
          <a:p>
            <a:r>
              <a:rPr lang="ru-RU" sz="1600" dirty="0" smtClean="0"/>
              <a:t>Любые резкие изменения в привычном поведении (стал неряшливым, потерял  интерес к любимым занятиям, стал более импульсивным, эмоциональным или замкнутым и т.д.).</a:t>
            </a:r>
          </a:p>
          <a:p>
            <a:r>
              <a:rPr lang="ru-RU" sz="1600" dirty="0" smtClean="0"/>
              <a:t>Прямые или косвенные заявления о желании умереть, убить себя, нежелании продолжать жизнь.</a:t>
            </a:r>
          </a:p>
          <a:p>
            <a:r>
              <a:rPr lang="ru-RU" sz="1600" dirty="0" smtClean="0"/>
              <a:t>Рискованное, самоповреждающее поведение</a:t>
            </a:r>
            <a:r>
              <a:rPr lang="ru-RU" sz="1600" dirty="0"/>
              <a:t>;</a:t>
            </a:r>
            <a:r>
              <a:rPr lang="ru-RU" sz="1600" dirty="0" smtClean="0"/>
              <a:t> агрессивное поведение; факты употребления ПАВ, алкоголя.</a:t>
            </a:r>
          </a:p>
          <a:p>
            <a:r>
              <a:rPr lang="ru-RU" sz="1600" dirty="0" smtClean="0"/>
              <a:t>Факты ухода из дома. 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33095411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/>
          </a:bodyPr>
          <a:lstStyle/>
          <a:p>
            <a:pPr marL="114300" indent="0" algn="ctr">
              <a:buNone/>
            </a:pPr>
            <a:r>
              <a:rPr lang="ru-RU" sz="1600" b="1" dirty="0" smtClean="0">
                <a:solidFill>
                  <a:srgbClr val="C00000"/>
                </a:solidFill>
              </a:rPr>
              <a:t>Ситуации, наличие которых в жизни ребенка требует повышенного внимания со стороны педагога</a:t>
            </a:r>
            <a:endParaRPr lang="ru-RU" sz="1600" dirty="0">
              <a:solidFill>
                <a:srgbClr val="C00000"/>
              </a:solidFill>
            </a:endParaRPr>
          </a:p>
          <a:p>
            <a:r>
              <a:rPr lang="ru-RU" sz="1600" dirty="0" smtClean="0"/>
              <a:t>Любая ситуация, </a:t>
            </a:r>
            <a:r>
              <a:rPr lang="ru-RU" sz="1600" b="1" i="1" dirty="0" smtClean="0"/>
              <a:t>субъективно </a:t>
            </a:r>
            <a:r>
              <a:rPr lang="ru-RU" sz="1600" dirty="0" smtClean="0"/>
              <a:t>переживаемая ребенком как обидная, оскорбительная, несправедливая, глубоко ранящая (при этом объективная оценка ситуации взрослым может сильно отличаться от мнения ребенка).</a:t>
            </a:r>
          </a:p>
          <a:p>
            <a:r>
              <a:rPr lang="ru-RU" sz="1600" dirty="0" smtClean="0"/>
              <a:t>Отвержение сверстниками, травля (в том числе в социальных сетях).</a:t>
            </a:r>
          </a:p>
          <a:p>
            <a:r>
              <a:rPr lang="ru-RU" sz="1600" dirty="0" smtClean="0"/>
              <a:t>Несчастная любовь или разрыв романтических отношений.</a:t>
            </a:r>
          </a:p>
          <a:p>
            <a:r>
              <a:rPr lang="ru-RU" sz="1600" dirty="0" smtClean="0"/>
              <a:t>Объективно тяжелая жизненная ситуация (потеря близкого человека, резкое общественное отвержение, тяжелое заболевание).</a:t>
            </a:r>
          </a:p>
          <a:p>
            <a:r>
              <a:rPr lang="ru-RU" sz="1600" dirty="0" smtClean="0"/>
              <a:t>Случаи суицида (попытки) в ближайшем окружении, а также среди значимых взрослых или сверстников.</a:t>
            </a:r>
          </a:p>
          <a:p>
            <a:r>
              <a:rPr lang="ru-RU" sz="1600" dirty="0" smtClean="0"/>
              <a:t>Нестабильная семейная ситуация (развод родителей, конфликты, предпочтение родителями одного ребенка по отношению к другому, жестокое обращение в семье, психически больные родственники).</a:t>
            </a:r>
          </a:p>
          <a:p>
            <a:r>
              <a:rPr lang="ru-RU" sz="1600" dirty="0" smtClean="0"/>
              <a:t>Личная неудача ребенка на фоне высокой значимости и ценности социального успеха.</a:t>
            </a:r>
          </a:p>
          <a:p>
            <a:r>
              <a:rPr lang="ru-RU" sz="1600" dirty="0" smtClean="0"/>
              <a:t>Ссора или острый конфликт со значимым взрослым или сверстником.</a:t>
            </a:r>
          </a:p>
          <a:p>
            <a:r>
              <a:rPr lang="ru-RU" sz="1600" dirty="0" smtClean="0"/>
              <a:t>Резкое изменение социального окружения или уклада жизни (смена места жительства).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24836718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048672"/>
          </a:xfrm>
        </p:spPr>
        <p:txBody>
          <a:bodyPr>
            <a:normAutofit/>
          </a:bodyPr>
          <a:lstStyle/>
          <a:p>
            <a:pPr marL="114300" indent="0" algn="ctr">
              <a:buNone/>
            </a:pPr>
            <a:r>
              <a:rPr lang="ru-RU" sz="1600" b="1" dirty="0" smtClean="0">
                <a:solidFill>
                  <a:srgbClr val="C00000"/>
                </a:solidFill>
              </a:rPr>
              <a:t>Типичные симптомы депрессии, часто сопровождающие суицидальное, самоповреждающее поведение</a:t>
            </a:r>
          </a:p>
          <a:p>
            <a:r>
              <a:rPr lang="ru-RU" sz="1600" dirty="0" smtClean="0"/>
              <a:t>Устойчивое снижение настроения, переживания своей ненужности, одиночества, чувства неполноценности, бесполезности, потеря самоуважения, низкая самооценка и чувство вины.</a:t>
            </a:r>
          </a:p>
          <a:p>
            <a:r>
              <a:rPr lang="ru-RU" sz="1600" dirty="0" smtClean="0"/>
              <a:t>Переживания, описываемые как «невыносимая психическая (душевная) боль», как физическое ощущение «мучительного чувства дискомфорта в груди», часто сопровождаемые отсутствием чувств к близким людям.</a:t>
            </a:r>
          </a:p>
          <a:p>
            <a:r>
              <a:rPr lang="ru-RU" sz="1600" dirty="0" smtClean="0"/>
              <a:t>Вялость, хроническая усталость, безнадежность и беспомощность.</a:t>
            </a:r>
          </a:p>
          <a:p>
            <a:r>
              <a:rPr lang="ru-RU" sz="1600" dirty="0" smtClean="0"/>
              <a:t>Снижение интересов к деятельности или снижение удовольствия от деятельности, которая раньше ребенку нравилась.</a:t>
            </a:r>
          </a:p>
          <a:p>
            <a:r>
              <a:rPr lang="ru-RU" sz="1600" dirty="0" smtClean="0"/>
              <a:t>Поглощенность темой смерти.</a:t>
            </a:r>
          </a:p>
          <a:p>
            <a:r>
              <a:rPr lang="ru-RU" sz="1600" dirty="0" smtClean="0"/>
              <a:t>Социальная изоляция и сложности во взаимоотношениях.</a:t>
            </a:r>
          </a:p>
          <a:p>
            <a:r>
              <a:rPr lang="ru-RU" sz="1600" dirty="0" smtClean="0"/>
              <a:t>Резкое снижение успеваемости, пропуски школы, сложности концентрации внимания.</a:t>
            </a:r>
          </a:p>
          <a:p>
            <a:r>
              <a:rPr lang="ru-RU" sz="1600" dirty="0" smtClean="0"/>
              <a:t>Деструктивное (разрушительное) поведение.</a:t>
            </a:r>
          </a:p>
          <a:p>
            <a:r>
              <a:rPr lang="ru-RU" sz="1600" dirty="0" smtClean="0"/>
              <a:t>Повышенная чувствительность к неудачам или неадекватная реакция на похвалы и награды.</a:t>
            </a:r>
          </a:p>
          <a:p>
            <a:r>
              <a:rPr lang="ru-RU" sz="1600" dirty="0" smtClean="0"/>
              <a:t>Повышенная раздражительность, гневливость (зачастую из-за мелочей), враждебность или выраженная тревога.</a:t>
            </a:r>
          </a:p>
          <a:p>
            <a:r>
              <a:rPr lang="ru-RU" sz="1600" dirty="0" smtClean="0"/>
              <a:t>Жалобы на физическую боль (в желудке, голове), бессонницу и изменения аппетита (отказ от еды, обжорство). </a:t>
            </a:r>
          </a:p>
        </p:txBody>
      </p:sp>
    </p:spTree>
    <p:extLst>
      <p:ext uri="{BB962C8B-B14F-4D97-AF65-F5344CB8AC3E}">
        <p14:creationId xmlns:p14="http://schemas.microsoft.com/office/powerpoint/2010/main" val="22514474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b="1" dirty="0" smtClean="0">
                <a:solidFill>
                  <a:srgbClr val="C00000"/>
                </a:solidFill>
              </a:rPr>
              <a:t>Аддиктивное (зависимое) поведение</a:t>
            </a:r>
            <a:endParaRPr lang="ru-RU" sz="2000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ru-RU" sz="1600" b="1" dirty="0" smtClean="0"/>
              <a:t>Аддиктивное (зависимое) поведение </a:t>
            </a:r>
            <a:r>
              <a:rPr lang="ru-RU" sz="1600" dirty="0" smtClean="0"/>
              <a:t>- это один из видов отклоняющегося поведения, которое выражается в пагубном пристрастии к какому-либо предмету или действию на фоне осложненной  адаптации к проблемным ситуациям.</a:t>
            </a:r>
          </a:p>
          <a:p>
            <a:pPr marL="114300" indent="0">
              <a:buNone/>
            </a:pPr>
            <a:r>
              <a:rPr lang="ru-RU" sz="1600" b="1" dirty="0" smtClean="0"/>
              <a:t>Признаки, свойственные для химических видов зависимости:</a:t>
            </a:r>
          </a:p>
          <a:p>
            <a:r>
              <a:rPr lang="ru-RU" sz="1600" dirty="0" smtClean="0"/>
              <a:t>Запах алкоголя, табака или иной непривычный запах, исходящий от подростка.</a:t>
            </a:r>
          </a:p>
          <a:p>
            <a:r>
              <a:rPr lang="ru-RU" sz="1600" dirty="0" smtClean="0"/>
              <a:t>Расширенные или наоборот, суженные зрачки, бледность (или внезапное покраснение) кожных покровов, необычный (чаще сероватый) их оттенок.</a:t>
            </a:r>
          </a:p>
          <a:p>
            <a:r>
              <a:rPr lang="ru-RU" sz="1600" dirty="0" smtClean="0"/>
              <a:t>Жалобы на жажду, сердцебиение, повышенную утомляемость, внезапная потливость.</a:t>
            </a:r>
          </a:p>
          <a:p>
            <a:r>
              <a:rPr lang="ru-RU" sz="1600" dirty="0" smtClean="0"/>
              <a:t>Разнообразие и неустойчивость эмоциональных реакций.</a:t>
            </a:r>
          </a:p>
          <a:p>
            <a:r>
              <a:rPr lang="ru-RU" sz="1600" dirty="0" smtClean="0"/>
              <a:t>Употребление специфической лексики (использование жаргонизмов в названиях наркотических веществ, способов их употребления, эффектов от применения).</a:t>
            </a:r>
          </a:p>
          <a:p>
            <a:r>
              <a:rPr lang="ru-RU" sz="1600" dirty="0" smtClean="0"/>
              <a:t>Пропаганда психоактивных веществ среди сверстников.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19074387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ru-RU" sz="1600" b="1" dirty="0" smtClean="0"/>
              <a:t>Признаки, свойственные для нехимических видов зависимости:</a:t>
            </a:r>
          </a:p>
          <a:p>
            <a:r>
              <a:rPr lang="ru-RU" sz="1600" dirty="0" smtClean="0"/>
              <a:t>Изменение пищевого поведения (постоянное переедание или отказ от еды).</a:t>
            </a:r>
          </a:p>
          <a:p>
            <a:r>
              <a:rPr lang="ru-RU" sz="1600" dirty="0" smtClean="0"/>
              <a:t>Увеличение времени (более 3-4 часов), проводимого за компьютерными играми, ночное общение в социальных сетях.</a:t>
            </a:r>
          </a:p>
          <a:p>
            <a:r>
              <a:rPr lang="ru-RU" sz="1600" dirty="0" smtClean="0"/>
              <a:t>Яркие вспышки агрессии у ребенка при ограничении его во времени пользования компьютером, приступы гнева в ответ на запреты пользоваться телефоном, планшетом и другими техническими средствами.</a:t>
            </a:r>
          </a:p>
          <a:p>
            <a:endParaRPr lang="ru-RU" sz="1600" dirty="0"/>
          </a:p>
          <a:p>
            <a:pPr marL="114300" indent="0">
              <a:buNone/>
            </a:pPr>
            <a:r>
              <a:rPr lang="ru-RU" sz="1600" dirty="0" smtClean="0"/>
              <a:t>Для зависимого поведения характерен комплекс симптомов отмены: нарастание тревоги, беспокойства, раздражительности, дрожание рук, жалобы на боль в желудке, головные боли, избегание прямого контакта глаз, хаотичная активность, нарушение концентрации внимания.</a:t>
            </a:r>
          </a:p>
          <a:p>
            <a:pPr marL="114300" indent="0">
              <a:buNone/>
            </a:pPr>
            <a:endParaRPr lang="ru-RU" sz="1600" dirty="0"/>
          </a:p>
          <a:p>
            <a:pPr marL="114300" indent="0">
              <a:buNone/>
            </a:pPr>
            <a:r>
              <a:rPr lang="ru-RU" sz="1600" b="1" dirty="0" smtClean="0">
                <a:solidFill>
                  <a:srgbClr val="C00000"/>
                </a:solidFill>
              </a:rPr>
              <a:t>Отличительная особенность формирования аддиктивного поведения:</a:t>
            </a:r>
          </a:p>
          <a:p>
            <a:pPr marL="114300" indent="0">
              <a:buNone/>
            </a:pPr>
            <a:r>
              <a:rPr lang="ru-RU" sz="1600" dirty="0" smtClean="0"/>
              <a:t>Один вид зависимости может сочетаться с другими, одна форма зависимого поведения может переходить в другую.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18081728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b="1" dirty="0" smtClean="0">
                <a:solidFill>
                  <a:srgbClr val="C00000"/>
                </a:solidFill>
              </a:rPr>
              <a:t>Агрессивное поведение</a:t>
            </a:r>
            <a:endParaRPr lang="ru-RU" sz="2000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844752"/>
          </a:xfrm>
        </p:spPr>
        <p:txBody>
          <a:bodyPr>
            <a:normAutofit/>
          </a:bodyPr>
          <a:lstStyle/>
          <a:p>
            <a:r>
              <a:rPr lang="ru-RU" sz="1600" dirty="0" smtClean="0"/>
              <a:t>Типично для детского и подросткового возраста.</a:t>
            </a:r>
          </a:p>
          <a:p>
            <a:r>
              <a:rPr lang="ru-RU" sz="1600" dirty="0" smtClean="0"/>
              <a:t>Часто свидетельствует о трудностях личностного/социального характера у агрессора.</a:t>
            </a:r>
          </a:p>
          <a:p>
            <a:r>
              <a:rPr lang="ru-RU" sz="1600" dirty="0" smtClean="0"/>
              <a:t>Означает необходимость психологической и педагогической помощи как жертве агрессии, так и самому агрессору.</a:t>
            </a:r>
          </a:p>
          <a:p>
            <a:r>
              <a:rPr lang="ru-RU" sz="1600" dirty="0" smtClean="0"/>
              <a:t>Может быть предпосылкой делинквентного поведения.</a:t>
            </a:r>
          </a:p>
          <a:p>
            <a:pPr marL="114300" indent="0">
              <a:buNone/>
            </a:pPr>
            <a:r>
              <a:rPr lang="ru-RU" sz="1600" b="1" dirty="0" smtClean="0"/>
              <a:t>Проявления агрессивного поведения:</a:t>
            </a:r>
          </a:p>
          <a:p>
            <a:r>
              <a:rPr lang="ru-RU" sz="1600" dirty="0" smtClean="0"/>
              <a:t>Любое физическое насилие, направленное на других детей/взрослых/объекты: драки, удары, шлепки, толчки.</a:t>
            </a:r>
          </a:p>
          <a:p>
            <a:r>
              <a:rPr lang="ru-RU" sz="1600" dirty="0" smtClean="0"/>
              <a:t>Любое психологическое насилие (в том числе и в интернете): оскорбления, насмешки, коллективное игнорирование, жестокие розыгрыши, распространение слухов, угрозы.</a:t>
            </a:r>
          </a:p>
          <a:p>
            <a:pPr marL="114300" indent="0">
              <a:buNone/>
            </a:pPr>
            <a:r>
              <a:rPr lang="ru-RU" sz="1600" b="1" dirty="0" smtClean="0"/>
              <a:t>Агрессивное поведение в интернете (кибербуллинг):</a:t>
            </a:r>
            <a:endParaRPr lang="ru-RU" sz="1600" b="1" dirty="0"/>
          </a:p>
          <a:p>
            <a:pPr marL="114300" indent="0">
              <a:buNone/>
            </a:pPr>
            <a:r>
              <a:rPr lang="ru-RU" sz="1600" dirty="0" smtClean="0"/>
              <a:t>Чаще всего встречается в социальных сетях. Часто проявляется в сообществе </a:t>
            </a:r>
            <a:r>
              <a:rPr lang="ru-RU" sz="1600" dirty="0" err="1" smtClean="0"/>
              <a:t>вконтакте</a:t>
            </a:r>
            <a:r>
              <a:rPr lang="ru-RU" sz="1600" dirty="0" smtClean="0"/>
              <a:t>, названных по типу «Подслушано…». Встречается на личных страничках детей в комментариях под фотографиями, записями и т.д.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31257169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480720"/>
          </a:xfrm>
        </p:spPr>
        <p:txBody>
          <a:bodyPr>
            <a:normAutofit lnSpcReduction="10000"/>
          </a:bodyPr>
          <a:lstStyle/>
          <a:p>
            <a:pPr marL="114300" indent="0">
              <a:buNone/>
            </a:pPr>
            <a:r>
              <a:rPr lang="ru-RU" sz="1600" b="1" dirty="0" smtClean="0"/>
              <a:t>Признаки жертвы агрессии:</a:t>
            </a:r>
          </a:p>
          <a:p>
            <a:r>
              <a:rPr lang="ru-RU" sz="1600" dirty="0" smtClean="0"/>
              <a:t>Находится в подавленном настроении.</a:t>
            </a:r>
          </a:p>
          <a:p>
            <a:r>
              <a:rPr lang="ru-RU" sz="1600" dirty="0" smtClean="0"/>
              <a:t>Сторонится сверстников.</a:t>
            </a:r>
          </a:p>
          <a:p>
            <a:r>
              <a:rPr lang="ru-RU" sz="1600" dirty="0" smtClean="0"/>
              <a:t>Избегает массовых мероприятий.</a:t>
            </a:r>
          </a:p>
          <a:p>
            <a:r>
              <a:rPr lang="ru-RU" sz="1600" dirty="0" smtClean="0"/>
              <a:t>Часто болеет/ не идет в школу.</a:t>
            </a:r>
          </a:p>
          <a:p>
            <a:r>
              <a:rPr lang="ru-RU" sz="1600" dirty="0" smtClean="0"/>
              <a:t>Негативно реагирует на сигнал нового сообщения, пришедшего на телефон.</a:t>
            </a:r>
          </a:p>
          <a:p>
            <a:r>
              <a:rPr lang="ru-RU" sz="1600" dirty="0" smtClean="0"/>
              <a:t>Уходит с уроков, объясняя это плохим самочувствием.</a:t>
            </a:r>
          </a:p>
          <a:p>
            <a:r>
              <a:rPr lang="ru-RU" sz="1600" dirty="0" smtClean="0"/>
              <a:t>Проявляет аутоагрессивное поведение (наносит себе порезы, ожоги, удары о предметы).</a:t>
            </a:r>
          </a:p>
          <a:p>
            <a:pPr marL="114300" indent="0">
              <a:buNone/>
            </a:pPr>
            <a:r>
              <a:rPr lang="ru-RU" sz="1600" b="1" dirty="0" smtClean="0"/>
              <a:t>При проявлении агрессивного поведения </a:t>
            </a:r>
            <a:r>
              <a:rPr lang="ru-RU" sz="1600" dirty="0" smtClean="0"/>
              <a:t>аккуратно остановите это действие, не акцентируя на этом внимание других детей. Постарайтесь не переходить на крик, избегая агрессивных действий со своей стороны.</a:t>
            </a:r>
          </a:p>
          <a:p>
            <a:pPr marL="114300" indent="0">
              <a:buNone/>
            </a:pPr>
            <a:r>
              <a:rPr lang="ru-RU" sz="1600" b="1" dirty="0" smtClean="0"/>
              <a:t>Работа с последствиями агрессивного поведения:</a:t>
            </a:r>
          </a:p>
          <a:p>
            <a:r>
              <a:rPr lang="ru-RU" sz="1600" dirty="0" smtClean="0"/>
              <a:t>Окажите первичную помощь ребенку-жертве агрессивных действий, предложите ему выговориться, уточните причины конфликта.</a:t>
            </a:r>
          </a:p>
          <a:p>
            <a:r>
              <a:rPr lang="ru-RU" sz="1600" dirty="0" smtClean="0"/>
              <a:t>Вступите в диалог с агрессором, не спешите занимать обвинительную позицию. Уточните причины агрессивного поведения, при каких условиях для него возможны конструктивные способы решения конфликта, обсудите последствия агрессивного поведения.</a:t>
            </a:r>
          </a:p>
          <a:p>
            <a:r>
              <a:rPr lang="ru-RU" sz="1600" dirty="0" smtClean="0"/>
              <a:t>Помогите пойти на примирение обеим сторонам. Включите детей в значимую деятельность.</a:t>
            </a:r>
          </a:p>
          <a:p>
            <a:r>
              <a:rPr lang="ru-RU" sz="1600" dirty="0" smtClean="0"/>
              <a:t>Через некоторое время проведите мониторинг ситуации, убедитесь, что динамика агрессивных проявлений идет на спад.</a:t>
            </a:r>
          </a:p>
          <a:p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115596260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b="1" smtClean="0">
                <a:solidFill>
                  <a:srgbClr val="C00000"/>
                </a:solidFill>
              </a:rPr>
              <a:t>Делинквентное поведение</a:t>
            </a:r>
            <a:endParaRPr lang="ru-RU" sz="2000" b="1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608512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ru-RU" sz="1600" b="1" dirty="0" smtClean="0"/>
              <a:t>Делинквентное поведение </a:t>
            </a:r>
            <a:r>
              <a:rPr lang="ru-RU" sz="1600" dirty="0" smtClean="0"/>
              <a:t>– это поведение, при котором нарушаются нормы права, но в силу либо </a:t>
            </a:r>
            <a:r>
              <a:rPr lang="ru-RU" sz="1600" dirty="0" err="1" smtClean="0"/>
              <a:t>недостижения</a:t>
            </a:r>
            <a:r>
              <a:rPr lang="ru-RU" sz="1600" dirty="0" smtClean="0"/>
              <a:t> ребенком или подростком возраста уголовной ответственности, либо незначительности правонарушения, за ним не следует уголовное наказание.</a:t>
            </a:r>
          </a:p>
          <a:p>
            <a:pPr marL="114300" indent="0">
              <a:buNone/>
            </a:pPr>
            <a:endParaRPr lang="ru-RU" sz="1600" b="1" dirty="0" smtClean="0"/>
          </a:p>
          <a:p>
            <a:pPr marL="114300" indent="0">
              <a:buNone/>
            </a:pPr>
            <a:r>
              <a:rPr lang="ru-RU" sz="1600" b="1" dirty="0" smtClean="0"/>
              <a:t>Скрытое </a:t>
            </a:r>
            <a:r>
              <a:rPr lang="ru-RU" sz="1600" b="1" dirty="0" err="1" smtClean="0"/>
              <a:t>делинквентное</a:t>
            </a:r>
            <a:r>
              <a:rPr lang="ru-RU" sz="1600" b="1" dirty="0" smtClean="0"/>
              <a:t> поведение в форме причинения имущественного ущерба:</a:t>
            </a:r>
            <a:endParaRPr lang="ru-RU" sz="1600" dirty="0" smtClean="0"/>
          </a:p>
          <a:p>
            <a:r>
              <a:rPr lang="ru-RU" sz="1600" dirty="0" smtClean="0"/>
              <a:t>Мелкое воровство</a:t>
            </a:r>
          </a:p>
          <a:p>
            <a:r>
              <a:rPr lang="ru-RU" sz="1600" dirty="0" smtClean="0"/>
              <a:t>Кражи со взломом</a:t>
            </a:r>
          </a:p>
          <a:p>
            <a:r>
              <a:rPr lang="ru-RU" sz="1600" dirty="0" smtClean="0"/>
              <a:t>Мошенничество</a:t>
            </a:r>
          </a:p>
          <a:p>
            <a:r>
              <a:rPr lang="ru-RU" sz="1600" dirty="0" smtClean="0"/>
              <a:t>Вымогательство, грабежи</a:t>
            </a:r>
          </a:p>
          <a:p>
            <a:r>
              <a:rPr lang="ru-RU" sz="1600" dirty="0" smtClean="0"/>
              <a:t>Подлоги</a:t>
            </a:r>
          </a:p>
          <a:p>
            <a:r>
              <a:rPr lang="ru-RU" sz="1600" dirty="0" smtClean="0"/>
              <a:t>Вандализм, поджоги</a:t>
            </a:r>
          </a:p>
          <a:p>
            <a:r>
              <a:rPr lang="ru-RU" sz="1600" dirty="0" smtClean="0"/>
              <a:t>Разрушение имущества</a:t>
            </a:r>
          </a:p>
          <a:p>
            <a:endParaRPr lang="ru-RU" sz="1600" dirty="0"/>
          </a:p>
          <a:p>
            <a:pPr marL="114300" indent="0">
              <a:buNone/>
            </a:pPr>
            <a:r>
              <a:rPr lang="ru-RU" sz="1600" dirty="0" smtClean="0"/>
              <a:t>Иногда имеет место раннее начало в возрасте 7-7,5 лет.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270014267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ru-RU" sz="1600" b="1" dirty="0" smtClean="0"/>
              <a:t>Открытое </a:t>
            </a:r>
            <a:r>
              <a:rPr lang="ru-RU" sz="1600" b="1" dirty="0" err="1" smtClean="0"/>
              <a:t>делинквентное</a:t>
            </a:r>
            <a:r>
              <a:rPr lang="ru-RU" sz="1600" b="1" dirty="0" smtClean="0"/>
              <a:t> поведение в форме агрессии:</a:t>
            </a:r>
          </a:p>
          <a:p>
            <a:r>
              <a:rPr lang="ru-RU" sz="1600" dirty="0" smtClean="0"/>
              <a:t>Злобные выпады, злословие, обвинения или запугивание.</a:t>
            </a:r>
          </a:p>
          <a:p>
            <a:r>
              <a:rPr lang="ru-RU" sz="1600" dirty="0" smtClean="0"/>
              <a:t>Травля (</a:t>
            </a:r>
            <a:r>
              <a:rPr lang="ru-RU" sz="1600" dirty="0" err="1" smtClean="0"/>
              <a:t>буллинг</a:t>
            </a:r>
            <a:r>
              <a:rPr lang="ru-RU" sz="1600" dirty="0" smtClean="0"/>
              <a:t>) или иное насилие по отношению к младшим детям или сверстникам.</a:t>
            </a:r>
          </a:p>
          <a:p>
            <a:r>
              <a:rPr lang="ru-RU" sz="1600" dirty="0" smtClean="0"/>
              <a:t>Мелкое хулиганство.</a:t>
            </a:r>
          </a:p>
          <a:p>
            <a:r>
              <a:rPr lang="ru-RU" sz="1600" dirty="0" smtClean="0"/>
              <a:t>Драки, в том числе в подростковых группах, или нападения.</a:t>
            </a:r>
          </a:p>
          <a:p>
            <a:r>
              <a:rPr lang="ru-RU" sz="1600" dirty="0" smtClean="0"/>
              <a:t>Жестокие действия по отношению к животным.</a:t>
            </a:r>
          </a:p>
          <a:p>
            <a:pPr marL="114300" indent="0">
              <a:buNone/>
            </a:pPr>
            <a:endParaRPr lang="ru-RU" sz="1600" dirty="0"/>
          </a:p>
          <a:p>
            <a:pPr marL="114300" indent="0">
              <a:buNone/>
            </a:pPr>
            <a:r>
              <a:rPr lang="ru-RU" sz="1600" dirty="0" smtClean="0"/>
              <a:t>Иногда имеет раннее начало в возрасте около 6 лет.</a:t>
            </a:r>
          </a:p>
          <a:p>
            <a:pPr marL="114300" indent="0">
              <a:buNone/>
            </a:pPr>
            <a:r>
              <a:rPr lang="ru-RU" sz="1600" b="1" dirty="0" smtClean="0"/>
              <a:t>Делинквентное поведение </a:t>
            </a:r>
            <a:r>
              <a:rPr lang="ru-RU" sz="1600" dirty="0" smtClean="0"/>
              <a:t>может сопровождаться социально-психологической </a:t>
            </a:r>
            <a:r>
              <a:rPr lang="ru-RU" sz="1600" dirty="0" err="1" smtClean="0"/>
              <a:t>дезадаптацией</a:t>
            </a:r>
            <a:r>
              <a:rPr lang="ru-RU" sz="1600" dirty="0" smtClean="0"/>
              <a:t>, у подростков опосредовано групповыми ценностями. Первые признаки (особенно в детском возрасте) говорят о наличии проблем в жизни ребенка, с которыми он не может справиться привычными способами. Каждый ребенок, демонстрирующий указанные признаки, нуждается в серьезной комплексной помощи, чем раньше или чем сильнее такое поведение начинает проявляться, тем более интенсивная работа должна проводиться с ребенком.</a:t>
            </a:r>
          </a:p>
          <a:p>
            <a:pPr marL="114300" indent="0">
              <a:buNone/>
            </a:pPr>
            <a:endParaRPr lang="ru-RU" sz="1600" dirty="0" smtClean="0"/>
          </a:p>
          <a:p>
            <a:pPr marL="114300" indent="0">
              <a:buNone/>
            </a:pPr>
            <a:r>
              <a:rPr lang="ru-RU" sz="1600" dirty="0" smtClean="0"/>
              <a:t>Делинквентное поведение связано с комплексом сочетающихся индивидуальных и социальных факторов риска.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312541226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1520" y="260648"/>
            <a:ext cx="4040188" cy="639762"/>
          </a:xfrm>
        </p:spPr>
        <p:txBody>
          <a:bodyPr anchor="t"/>
          <a:lstStyle/>
          <a:p>
            <a:r>
              <a:rPr lang="ru-RU" sz="1600" dirty="0" smtClean="0"/>
              <a:t>Индивидуальные факторы риска</a:t>
            </a:r>
            <a:endParaRPr lang="ru-RU" sz="1600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251520" y="1052736"/>
            <a:ext cx="4214796" cy="5073426"/>
          </a:xfrm>
        </p:spPr>
        <p:txBody>
          <a:bodyPr>
            <a:normAutofit/>
          </a:bodyPr>
          <a:lstStyle/>
          <a:p>
            <a:r>
              <a:rPr lang="ru-RU" sz="1600" dirty="0" smtClean="0"/>
              <a:t>Оправдание правонарушений, отрицательное отношение к закону.</a:t>
            </a:r>
          </a:p>
          <a:p>
            <a:r>
              <a:rPr lang="ru-RU" sz="1600" dirty="0" smtClean="0"/>
              <a:t>Сниженная критичность к своему поведению, непонимание происходящего.</a:t>
            </a:r>
          </a:p>
          <a:p>
            <a:r>
              <a:rPr lang="ru-RU" sz="1600" dirty="0" smtClean="0"/>
              <a:t>Эмоциональное равнодушие.</a:t>
            </a:r>
          </a:p>
          <a:p>
            <a:r>
              <a:rPr lang="ru-RU" sz="1600" dirty="0" smtClean="0"/>
              <a:t>Высокая эмоциональная реактивность.</a:t>
            </a:r>
          </a:p>
          <a:p>
            <a:r>
              <a:rPr lang="ru-RU" sz="1600" dirty="0" smtClean="0"/>
              <a:t>Эгоцентризм.</a:t>
            </a:r>
          </a:p>
          <a:p>
            <a:r>
              <a:rPr lang="ru-RU" sz="1600" dirty="0" smtClean="0"/>
              <a:t>Низкие познавательные способности.</a:t>
            </a:r>
          </a:p>
          <a:p>
            <a:r>
              <a:rPr lang="ru-RU" sz="1600" dirty="0" smtClean="0"/>
              <a:t>Употребление ПАВ.</a:t>
            </a:r>
          </a:p>
          <a:p>
            <a:r>
              <a:rPr lang="ru-RU" sz="1600" dirty="0" smtClean="0"/>
              <a:t>Стремление к сильным впечатлениям, поиск авантюрных удовольствий.</a:t>
            </a:r>
          </a:p>
          <a:p>
            <a:r>
              <a:rPr lang="ru-RU" sz="1600" dirty="0" smtClean="0"/>
              <a:t>Неспособность сопротивляться вредным влияниям.</a:t>
            </a:r>
            <a:endParaRPr lang="ru-RU" sz="1600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788024" y="260648"/>
            <a:ext cx="4041775" cy="639762"/>
          </a:xfrm>
        </p:spPr>
        <p:txBody>
          <a:bodyPr anchor="t"/>
          <a:lstStyle/>
          <a:p>
            <a:r>
              <a:rPr lang="ru-RU" sz="1600" dirty="0" smtClean="0"/>
              <a:t>Социальные факторы риска</a:t>
            </a:r>
            <a:endParaRPr lang="ru-RU" sz="1600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052736"/>
            <a:ext cx="4247455" cy="5073426"/>
          </a:xfrm>
        </p:spPr>
        <p:txBody>
          <a:bodyPr>
            <a:normAutofit/>
          </a:bodyPr>
          <a:lstStyle/>
          <a:p>
            <a:r>
              <a:rPr lang="ru-RU" sz="1600" dirty="0" smtClean="0"/>
              <a:t>Непоследовательные стратегии воспитания, вседозволенность, заброшенность.</a:t>
            </a:r>
          </a:p>
          <a:p>
            <a:r>
              <a:rPr lang="ru-RU" sz="1600" dirty="0" smtClean="0"/>
              <a:t>Авторитарность со стороны взрослых, отрицательная оценка.</a:t>
            </a:r>
          </a:p>
          <a:p>
            <a:r>
              <a:rPr lang="ru-RU" sz="1600" dirty="0" smtClean="0"/>
              <a:t>Плохие взаимоотношения с близкими, опыт физического или эмоционального насилия.</a:t>
            </a:r>
          </a:p>
          <a:p>
            <a:r>
              <a:rPr lang="ru-RU" sz="1600" dirty="0" smtClean="0"/>
              <a:t>Конфликты в школе, пренебрежение со стороны сверстников.</a:t>
            </a:r>
          </a:p>
          <a:p>
            <a:r>
              <a:rPr lang="ru-RU" sz="1600" dirty="0" smtClean="0"/>
              <a:t>Неорганизованность детского досуга и отдыха.</a:t>
            </a:r>
          </a:p>
          <a:p>
            <a:r>
              <a:rPr lang="ru-RU" sz="1600" dirty="0" smtClean="0"/>
              <a:t>Примеры преступных действий, насилия, жестокости, безнаказанности, которые наблюдает ребенок в своем ближайшем социальном окружении или продукции СМИ.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14189965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476672"/>
            <a:ext cx="8229600" cy="6048672"/>
          </a:xfrm>
        </p:spPr>
        <p:txBody>
          <a:bodyPr>
            <a:normAutofit/>
          </a:bodyPr>
          <a:lstStyle/>
          <a:p>
            <a:pPr marL="114300" indent="0" algn="just">
              <a:buNone/>
            </a:pPr>
            <a:r>
              <a:rPr lang="ru-RU" sz="1600" dirty="0" smtClean="0"/>
              <a:t>	Каждая новая социальная ситуация развития детей и подростков предоставляет не только новые возможности для их развития, но и скрывает различные социальные риски. Социальные риски в современном обществе могут приводить к психологическим и иным проблемам, в том числе проявляющимся в социально-психологической дезадаптации, разных видах отклоняющегося поведения.</a:t>
            </a:r>
          </a:p>
          <a:p>
            <a:pPr marL="114300" indent="0" algn="just">
              <a:buNone/>
            </a:pPr>
            <a:r>
              <a:rPr lang="ru-RU" sz="1600" b="1" dirty="0" smtClean="0"/>
              <a:t>	</a:t>
            </a:r>
          </a:p>
          <a:p>
            <a:pPr marL="114300" indent="0" algn="just">
              <a:buNone/>
            </a:pPr>
            <a:r>
              <a:rPr lang="ru-RU" sz="1600" b="1" dirty="0"/>
              <a:t>	</a:t>
            </a:r>
            <a:r>
              <a:rPr lang="ru-RU" sz="1600" b="1" dirty="0" smtClean="0"/>
              <a:t>Социально-психологическая дезадаптация </a:t>
            </a:r>
            <a:r>
              <a:rPr lang="ru-RU" sz="1600" dirty="0" smtClean="0"/>
              <a:t>– это состояние, осложняющее приспособление к социальной среде.</a:t>
            </a:r>
          </a:p>
          <a:p>
            <a:pPr marL="114300" indent="0" algn="just">
              <a:buNone/>
            </a:pPr>
            <a:r>
              <a:rPr lang="ru-RU" sz="1600" b="1" dirty="0" smtClean="0"/>
              <a:t>	Отклоняющееся (девиантное) поведение</a:t>
            </a:r>
            <a:r>
              <a:rPr lang="ru-RU" sz="1600" dirty="0" smtClean="0"/>
              <a:t> – это постоянно, стойко повторяющееся поведение, не соответствующее общепринятым социальным нормам и наносящее ущерб самому человеку, окружающим людям и имуществу.</a:t>
            </a:r>
          </a:p>
          <a:p>
            <a:pPr marL="114300" indent="0" algn="just">
              <a:buNone/>
            </a:pPr>
            <a:r>
              <a:rPr lang="ru-RU" sz="1600" b="1" dirty="0" smtClean="0"/>
              <a:t>	Виды девиантного поведения:</a:t>
            </a:r>
            <a:endParaRPr lang="ru-RU" sz="1600" dirty="0" smtClean="0"/>
          </a:p>
          <a:p>
            <a:pPr algn="just"/>
            <a:r>
              <a:rPr lang="ru-RU" sz="1600" dirty="0" smtClean="0"/>
              <a:t>Рискованное поведение;</a:t>
            </a:r>
          </a:p>
          <a:p>
            <a:pPr algn="just"/>
            <a:r>
              <a:rPr lang="ru-RU" sz="1600" dirty="0" smtClean="0"/>
              <a:t>Суицидальное (в том числе самоповреждающее) поведение;</a:t>
            </a:r>
          </a:p>
          <a:p>
            <a:pPr algn="just"/>
            <a:r>
              <a:rPr lang="ru-RU" sz="1600" dirty="0" smtClean="0"/>
              <a:t>Агрессивное поведение;</a:t>
            </a:r>
          </a:p>
          <a:p>
            <a:pPr algn="just"/>
            <a:r>
              <a:rPr lang="ru-RU" sz="1600" dirty="0" smtClean="0"/>
              <a:t>Аддиктивное (зависимое) поведение;</a:t>
            </a:r>
          </a:p>
          <a:p>
            <a:pPr algn="just"/>
            <a:r>
              <a:rPr lang="ru-RU" sz="1600" dirty="0" smtClean="0"/>
              <a:t>Делинквентное поведение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26775816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6128" y="408373"/>
            <a:ext cx="8260672" cy="788380"/>
          </a:xfrm>
        </p:spPr>
        <p:txBody>
          <a:bodyPr>
            <a:normAutofit/>
          </a:bodyPr>
          <a:lstStyle/>
          <a:p>
            <a:r>
              <a:rPr lang="ru-RU" sz="2000" dirty="0" smtClean="0"/>
              <a:t>Рекомендации по взаимодействию с детьми и подростками</a:t>
            </a: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472608"/>
          </a:xfrm>
        </p:spPr>
        <p:txBody>
          <a:bodyPr>
            <a:normAutofit/>
          </a:bodyPr>
          <a:lstStyle/>
          <a:p>
            <a:r>
              <a:rPr lang="ru-RU" sz="1600" dirty="0" smtClean="0"/>
              <a:t>Отмечайте положительные стороны ребенка, не делая акцент на отрицательных. Старайтесь оценивать не самого ребенка, а его поступки. Избегайте публичного порицания, сравнения.</a:t>
            </a:r>
          </a:p>
          <a:p>
            <a:r>
              <a:rPr lang="ru-RU" sz="1600" dirty="0" smtClean="0"/>
              <a:t>В случае возникновения сложной ситуации, решайте проблему, беседуя со всеми ее участниками.</a:t>
            </a:r>
          </a:p>
          <a:p>
            <a:r>
              <a:rPr lang="ru-RU" sz="1600" dirty="0" smtClean="0"/>
              <a:t>Обращайте внимание на свои чувства и эмоции. Если вы злитесь во время общения с ребенком, то переадресуйте решение проблемы другим специалистам, чтобы не усугубить ситуацию.</a:t>
            </a:r>
          </a:p>
          <a:p>
            <a:r>
              <a:rPr lang="ru-RU" sz="1600" dirty="0"/>
              <a:t>Д</a:t>
            </a:r>
            <a:r>
              <a:rPr lang="ru-RU" sz="1600" dirty="0" smtClean="0"/>
              <a:t>оверяйте своей интуиции и профессиональному опыту, показывайте свою готовность оказать необходимую помощь ребенку.</a:t>
            </a:r>
          </a:p>
          <a:p>
            <a:r>
              <a:rPr lang="ru-RU" sz="1600" dirty="0" smtClean="0"/>
              <a:t>Если вы столкнулись с тем, что подросток делится проблемой, с которой вы не можете справиться сами, сохраняйте спокойствие, говорите искренне и постарайтесь определить, насколько серьезна ситуация. Попытайтесь донести, что любые действия направлены на его благо и, возможно, ему следует обратиться при вашей помощи к другим специалистам.</a:t>
            </a:r>
          </a:p>
          <a:p>
            <a:r>
              <a:rPr lang="ru-RU" sz="1600" dirty="0" smtClean="0"/>
              <a:t>Постарайтесь выработать с ребенком совместный план решения проблемы.</a:t>
            </a:r>
          </a:p>
          <a:p>
            <a:r>
              <a:rPr lang="ru-RU" sz="1600" dirty="0" smtClean="0"/>
              <a:t>При выявлении выраженных поведенческих трудностей необходимо проинформировать специалистов и </a:t>
            </a:r>
            <a:r>
              <a:rPr lang="ru-RU" sz="1600" smtClean="0"/>
              <a:t>администрацию учреждения. 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40290767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000" b="1" dirty="0">
                <a:solidFill>
                  <a:schemeClr val="accent1">
                    <a:lumMod val="50000"/>
                  </a:schemeClr>
                </a:solidFill>
              </a:rPr>
              <a:t>Социально-психологическая дезадаптация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ru-RU" sz="1400" dirty="0"/>
              <a:t>(может предшествовать проявлениям отклоняющегося поведения или быть его следствием)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26128" y="1556792"/>
            <a:ext cx="4040188" cy="805408"/>
          </a:xfrm>
        </p:spPr>
        <p:txBody>
          <a:bodyPr anchor="b"/>
          <a:lstStyle/>
          <a:p>
            <a:endParaRPr lang="ru-RU" sz="1200" dirty="0" smtClean="0"/>
          </a:p>
          <a:p>
            <a:endParaRPr lang="ru-RU" sz="1200" dirty="0"/>
          </a:p>
          <a:p>
            <a:endParaRPr lang="ru-RU" sz="1200" dirty="0" smtClean="0"/>
          </a:p>
          <a:p>
            <a:endParaRPr lang="ru-RU" sz="1200" dirty="0"/>
          </a:p>
          <a:p>
            <a:r>
              <a:rPr lang="ru-RU" sz="1200" dirty="0" smtClean="0"/>
              <a:t>Ситуации, связанные с легко прогнозируемыми жизненными обстоятельствами</a:t>
            </a:r>
          </a:p>
          <a:p>
            <a:endParaRPr lang="ru-RU" sz="1400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26128" y="2564904"/>
            <a:ext cx="4040188" cy="3561258"/>
          </a:xfrm>
        </p:spPr>
        <p:txBody>
          <a:bodyPr/>
          <a:lstStyle/>
          <a:p>
            <a:pPr lvl="0">
              <a:spcBef>
                <a:spcPts val="0"/>
              </a:spcBef>
            </a:pPr>
            <a:r>
              <a:rPr lang="en-US" sz="1600" dirty="0" err="1">
                <a:cs typeface="Times New Roman" panose="02020603050405020304" pitchFamily="18" charset="0"/>
              </a:rPr>
              <a:t>Поступление</a:t>
            </a:r>
            <a:r>
              <a:rPr lang="en-US" sz="1600" dirty="0">
                <a:cs typeface="Times New Roman" panose="02020603050405020304" pitchFamily="18" charset="0"/>
              </a:rPr>
              <a:t> в </a:t>
            </a:r>
            <a:r>
              <a:rPr lang="en-US" sz="1600" dirty="0" err="1">
                <a:cs typeface="Times New Roman" panose="02020603050405020304" pitchFamily="18" charset="0"/>
              </a:rPr>
              <a:t>школу</a:t>
            </a:r>
            <a:endParaRPr lang="en-US" sz="1600" dirty="0">
              <a:cs typeface="Times New Roman" panose="02020603050405020304" pitchFamily="18" charset="0"/>
            </a:endParaRPr>
          </a:p>
          <a:p>
            <a:pPr lvl="0">
              <a:spcBef>
                <a:spcPts val="0"/>
              </a:spcBef>
            </a:pPr>
            <a:r>
              <a:rPr lang="en-US" sz="1600" dirty="0" err="1">
                <a:cs typeface="Times New Roman" panose="02020603050405020304" pitchFamily="18" charset="0"/>
              </a:rPr>
              <a:t>Переход</a:t>
            </a:r>
            <a:r>
              <a:rPr lang="en-US" sz="1600" dirty="0"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cs typeface="Times New Roman" panose="02020603050405020304" pitchFamily="18" charset="0"/>
              </a:rPr>
              <a:t>на</a:t>
            </a:r>
            <a:r>
              <a:rPr lang="en-US" sz="1600" dirty="0"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cs typeface="Times New Roman" panose="02020603050405020304" pitchFamily="18" charset="0"/>
              </a:rPr>
              <a:t>другую</a:t>
            </a:r>
            <a:r>
              <a:rPr lang="en-US" sz="1600" dirty="0"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cs typeface="Times New Roman" panose="02020603050405020304" pitchFamily="18" charset="0"/>
              </a:rPr>
              <a:t>ступень</a:t>
            </a:r>
            <a:r>
              <a:rPr lang="en-US" sz="1600" dirty="0"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cs typeface="Times New Roman" panose="02020603050405020304" pitchFamily="18" charset="0"/>
              </a:rPr>
              <a:t>обучения</a:t>
            </a:r>
            <a:endParaRPr lang="en-US" sz="1600" dirty="0">
              <a:cs typeface="Times New Roman" panose="02020603050405020304" pitchFamily="18" charset="0"/>
            </a:endParaRPr>
          </a:p>
          <a:p>
            <a:pPr lvl="0">
              <a:spcBef>
                <a:spcPts val="0"/>
              </a:spcBef>
            </a:pPr>
            <a:r>
              <a:rPr lang="en-US" sz="1600" dirty="0" err="1">
                <a:cs typeface="Times New Roman" panose="02020603050405020304" pitchFamily="18" charset="0"/>
              </a:rPr>
              <a:t>Переход</a:t>
            </a:r>
            <a:r>
              <a:rPr lang="en-US" sz="1600" dirty="0"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cs typeface="Times New Roman" panose="02020603050405020304" pitchFamily="18" charset="0"/>
              </a:rPr>
              <a:t>из</a:t>
            </a:r>
            <a:r>
              <a:rPr lang="en-US" sz="1600" dirty="0"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cs typeface="Times New Roman" panose="02020603050405020304" pitchFamily="18" charset="0"/>
              </a:rPr>
              <a:t>класса</a:t>
            </a:r>
            <a:r>
              <a:rPr lang="en-US" sz="1600" dirty="0">
                <a:cs typeface="Times New Roman" panose="02020603050405020304" pitchFamily="18" charset="0"/>
              </a:rPr>
              <a:t> в </a:t>
            </a:r>
            <a:r>
              <a:rPr lang="en-US" sz="1600" dirty="0" err="1">
                <a:cs typeface="Times New Roman" panose="02020603050405020304" pitchFamily="18" charset="0"/>
              </a:rPr>
              <a:t>класс</a:t>
            </a:r>
            <a:endParaRPr lang="en-US" sz="1600" dirty="0">
              <a:cs typeface="Times New Roman" panose="02020603050405020304" pitchFamily="18" charset="0"/>
            </a:endParaRPr>
          </a:p>
          <a:p>
            <a:pPr lvl="0">
              <a:spcBef>
                <a:spcPts val="0"/>
              </a:spcBef>
            </a:pPr>
            <a:r>
              <a:rPr lang="en-US" sz="1600" dirty="0" err="1">
                <a:cs typeface="Times New Roman" panose="02020603050405020304" pitchFamily="18" charset="0"/>
              </a:rPr>
              <a:t>Смена</a:t>
            </a:r>
            <a:r>
              <a:rPr lang="en-US" sz="1600" dirty="0"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cs typeface="Times New Roman" panose="02020603050405020304" pitchFamily="18" charset="0"/>
              </a:rPr>
              <a:t>классного</a:t>
            </a:r>
            <a:r>
              <a:rPr lang="en-US" sz="1600" dirty="0"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cs typeface="Times New Roman" panose="02020603050405020304" pitchFamily="18" charset="0"/>
              </a:rPr>
              <a:t>руководителя</a:t>
            </a:r>
            <a:endParaRPr lang="en-US" sz="1600" dirty="0">
              <a:cs typeface="Times New Roman" panose="02020603050405020304" pitchFamily="18" charset="0"/>
            </a:endParaRPr>
          </a:p>
          <a:p>
            <a:pPr lvl="0">
              <a:spcBef>
                <a:spcPts val="0"/>
              </a:spcBef>
            </a:pPr>
            <a:r>
              <a:rPr lang="en-US" sz="1600" dirty="0" err="1" smtClean="0">
                <a:cs typeface="Times New Roman" panose="02020603050405020304" pitchFamily="18" charset="0"/>
              </a:rPr>
              <a:t>Экзамен</a:t>
            </a:r>
            <a:r>
              <a:rPr lang="ru-RU" sz="1600" dirty="0" err="1" smtClean="0">
                <a:cs typeface="Times New Roman" panose="02020603050405020304" pitchFamily="18" charset="0"/>
              </a:rPr>
              <a:t>ационные</a:t>
            </a:r>
            <a:r>
              <a:rPr lang="ru-RU" sz="1600" dirty="0" smtClean="0">
                <a:cs typeface="Times New Roman" panose="02020603050405020304" pitchFamily="18" charset="0"/>
              </a:rPr>
              <a:t> ситуации</a:t>
            </a:r>
          </a:p>
          <a:p>
            <a:pPr lvl="0">
              <a:spcBef>
                <a:spcPts val="0"/>
              </a:spcBef>
            </a:pPr>
            <a:r>
              <a:rPr lang="ru-RU" sz="1600" dirty="0" smtClean="0">
                <a:cs typeface="Times New Roman" panose="02020603050405020304" pitchFamily="18" charset="0"/>
              </a:rPr>
              <a:t>Нововведения в учебном процессе</a:t>
            </a:r>
            <a:endParaRPr lang="en-US" sz="1600" dirty="0"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56792"/>
            <a:ext cx="4041775" cy="805408"/>
          </a:xfrm>
        </p:spPr>
        <p:txBody>
          <a:bodyPr anchor="ctr"/>
          <a:lstStyle/>
          <a:p>
            <a:r>
              <a:rPr lang="ru-RU" sz="1200" dirty="0" smtClean="0"/>
              <a:t>Ситуации, связанные с непредвиденными жизненными обстоятельствами и различными социальными рисками</a:t>
            </a:r>
            <a:endParaRPr lang="ru-RU" sz="1200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ru-RU" sz="1600" dirty="0"/>
              <a:t>Смена образовательной организации</a:t>
            </a:r>
          </a:p>
          <a:p>
            <a:r>
              <a:rPr lang="ru-RU" sz="1600" dirty="0"/>
              <a:t>Проблемы </a:t>
            </a:r>
            <a:r>
              <a:rPr lang="ru-RU" sz="1600" dirty="0" err="1" smtClean="0"/>
              <a:t>взаимотношений</a:t>
            </a:r>
            <a:endParaRPr lang="ru-RU" sz="1600" dirty="0"/>
          </a:p>
          <a:p>
            <a:r>
              <a:rPr lang="ru-RU" sz="1600" dirty="0"/>
              <a:t>Переживание горя (развод родителей, болезнь, расставание или смерть кого-то из близких, а также домашних животных, заболевания ребенка)</a:t>
            </a:r>
          </a:p>
          <a:p>
            <a:r>
              <a:rPr lang="ru-RU" sz="1600" dirty="0"/>
              <a:t>Потеря родителями работы</a:t>
            </a:r>
          </a:p>
          <a:p>
            <a:r>
              <a:rPr lang="ru-RU" sz="1600" dirty="0"/>
              <a:t>Чрезвычайные и экстремальные ситуации, которые наблюдает или о которых случайно узнает ребенок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601628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23528" y="332656"/>
            <a:ext cx="4040188" cy="1224136"/>
          </a:xfrm>
        </p:spPr>
        <p:txBody>
          <a:bodyPr anchor="t"/>
          <a:lstStyle/>
          <a:p>
            <a:r>
              <a:rPr lang="ru-RU" sz="1800" dirty="0" smtClean="0"/>
              <a:t>Признаки </a:t>
            </a:r>
          </a:p>
          <a:p>
            <a:r>
              <a:rPr lang="ru-RU" sz="1800" dirty="0" smtClean="0"/>
              <a:t>социально-психологической дезадаптации</a:t>
            </a:r>
            <a:r>
              <a:rPr lang="ru-RU" sz="1800" dirty="0"/>
              <a:t> (их сочетание) 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26128" y="1556792"/>
            <a:ext cx="4040188" cy="5040560"/>
          </a:xfrm>
        </p:spPr>
        <p:txBody>
          <a:bodyPr>
            <a:normAutofit/>
          </a:bodyPr>
          <a:lstStyle/>
          <a:p>
            <a:r>
              <a:rPr lang="ru-RU" sz="1600" dirty="0"/>
              <a:t>Резкое снижение успеваемости, в том числе, связанное с нарушением учебной </a:t>
            </a:r>
            <a:r>
              <a:rPr lang="ru-RU" sz="1600" dirty="0" smtClean="0"/>
              <a:t>мотивации.</a:t>
            </a:r>
            <a:endParaRPr lang="ru-RU" sz="1600" dirty="0"/>
          </a:p>
          <a:p>
            <a:r>
              <a:rPr lang="ru-RU" sz="1600" dirty="0"/>
              <a:t>Отказ посещать </a:t>
            </a:r>
            <a:r>
              <a:rPr lang="ru-RU" sz="1600" dirty="0" smtClean="0"/>
              <a:t>школу.</a:t>
            </a:r>
            <a:endParaRPr lang="ru-RU" sz="1600" dirty="0"/>
          </a:p>
          <a:p>
            <a:r>
              <a:rPr lang="ru-RU" sz="1600" dirty="0"/>
              <a:t>Проблемы в межличностных </a:t>
            </a:r>
            <a:r>
              <a:rPr lang="ru-RU" sz="1600" dirty="0" smtClean="0"/>
              <a:t>отношениях.</a:t>
            </a:r>
            <a:endParaRPr lang="ru-RU" sz="1600" dirty="0"/>
          </a:p>
          <a:p>
            <a:r>
              <a:rPr lang="ru-RU" sz="1600" dirty="0"/>
              <a:t>Нетипичные для ребенка эмоциональные </a:t>
            </a:r>
            <a:r>
              <a:rPr lang="ru-RU" sz="1600" dirty="0" smtClean="0"/>
              <a:t>реакции.</a:t>
            </a:r>
            <a:endParaRPr lang="ru-RU" sz="1600" dirty="0"/>
          </a:p>
          <a:p>
            <a:r>
              <a:rPr lang="ru-RU" sz="1600" dirty="0"/>
              <a:t>Физиологические реакции: слабость, головные боли, боли в животе, дрожь и другие </a:t>
            </a:r>
            <a:r>
              <a:rPr lang="ru-RU" sz="1600" dirty="0" smtClean="0"/>
              <a:t>проявления.</a:t>
            </a:r>
            <a:endParaRPr lang="ru-RU" sz="1600" dirty="0"/>
          </a:p>
          <a:p>
            <a:r>
              <a:rPr lang="ru-RU" sz="1600" dirty="0"/>
              <a:t>Навязчивые движения и действия: накручивает волосы на палец или выдергивает, грызет ногти, разговаривает сам с собой.</a:t>
            </a:r>
          </a:p>
          <a:p>
            <a:r>
              <a:rPr lang="ru-RU" sz="1600" dirty="0"/>
              <a:t>Конфликтное, агрессивное отношение к окружающим.</a:t>
            </a:r>
          </a:p>
          <a:p>
            <a:endParaRPr lang="ru-RU" sz="1600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716016" y="332656"/>
            <a:ext cx="4041775" cy="1008112"/>
          </a:xfrm>
        </p:spPr>
        <p:txBody>
          <a:bodyPr anchor="t"/>
          <a:lstStyle/>
          <a:p>
            <a:r>
              <a:rPr lang="ru-RU" sz="1800" dirty="0" smtClean="0"/>
              <a:t>Рекомендации для педагогов</a:t>
            </a:r>
            <a:endParaRPr lang="ru-RU" sz="1800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556792"/>
            <a:ext cx="4041775" cy="5112568"/>
          </a:xfrm>
        </p:spPr>
        <p:txBody>
          <a:bodyPr>
            <a:normAutofit/>
          </a:bodyPr>
          <a:lstStyle/>
          <a:p>
            <a:r>
              <a:rPr lang="ru-RU" sz="1600" dirty="0" smtClean="0"/>
              <a:t>Учитывать динамику и протяженность проявления признаков дезадаптации.</a:t>
            </a:r>
          </a:p>
          <a:p>
            <a:r>
              <a:rPr lang="ru-RU" sz="1600" dirty="0" smtClean="0"/>
              <a:t>Обсуждение на </a:t>
            </a:r>
            <a:r>
              <a:rPr lang="ru-RU" sz="1600" dirty="0" err="1" smtClean="0"/>
              <a:t>ППк</a:t>
            </a:r>
            <a:r>
              <a:rPr lang="ru-RU" sz="1600" dirty="0" smtClean="0"/>
              <a:t>  возможных вариантов индивидуальной помощи ребенку.</a:t>
            </a:r>
          </a:p>
          <a:p>
            <a:r>
              <a:rPr lang="ru-RU" sz="1600" dirty="0" smtClean="0"/>
              <a:t>Дать почувствовать ребенку, что его состояние замечено, и педагог открыт к тому, чтобы оказать поддержку.</a:t>
            </a:r>
          </a:p>
          <a:p>
            <a:r>
              <a:rPr lang="ru-RU" sz="1600" dirty="0" smtClean="0"/>
              <a:t>Способствовать формированию в ребенке устойчивого позитивного представления о себе, вовлечение в ресурсную деятельность.</a:t>
            </a:r>
          </a:p>
          <a:p>
            <a:r>
              <a:rPr lang="ru-RU" sz="1600" dirty="0" smtClean="0"/>
              <a:t>Организовать взаимодействие с социальным педагогом и педагогом-психологом.</a:t>
            </a:r>
          </a:p>
        </p:txBody>
      </p:sp>
    </p:spTree>
    <p:extLst>
      <p:ext uri="{BB962C8B-B14F-4D97-AF65-F5344CB8AC3E}">
        <p14:creationId xmlns:p14="http://schemas.microsoft.com/office/powerpoint/2010/main" val="36839938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  <a:t>Раннее проблемное (отклоняющееся) поведение</a:t>
            </a:r>
            <a:endParaRPr lang="ru-RU" sz="20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1600" dirty="0" smtClean="0"/>
              <a:t>Постоянно, стойко повторяющееся поведение, не соответствующее общепринятым социальным нормам и наносящее ущерб самому человеку, окружающим людям и имуществу.</a:t>
            </a:r>
          </a:p>
          <a:p>
            <a:r>
              <a:rPr lang="ru-RU" sz="1600" dirty="0" smtClean="0"/>
              <a:t>Может предшествовать делинквентному или иным видам отклоняющегося поведения.</a:t>
            </a:r>
          </a:p>
          <a:p>
            <a:r>
              <a:rPr lang="ru-RU" sz="1600" dirty="0" smtClean="0"/>
              <a:t>В подростковом возрасте опосредовано групповыми ценностями.</a:t>
            </a:r>
          </a:p>
          <a:p>
            <a:r>
              <a:rPr lang="ru-RU" sz="1600" dirty="0" smtClean="0"/>
              <a:t>Иногда в детском возрасте начинается с частых или регулярных проявлений </a:t>
            </a:r>
            <a:r>
              <a:rPr lang="ru-RU" sz="1600" b="1" dirty="0" smtClean="0"/>
              <a:t>ненадлежащего поведения</a:t>
            </a:r>
          </a:p>
          <a:p>
            <a:endParaRPr lang="ru-RU" sz="1600" dirty="0"/>
          </a:p>
          <a:p>
            <a:pPr marL="114300" indent="0">
              <a:buNone/>
            </a:pPr>
            <a:r>
              <a:rPr lang="ru-RU" sz="1600" dirty="0" smtClean="0">
                <a:solidFill>
                  <a:srgbClr val="FF0000"/>
                </a:solidFill>
              </a:rPr>
              <a:t>ЕСЛИ:</a:t>
            </a:r>
          </a:p>
          <a:p>
            <a:r>
              <a:rPr lang="ru-RU" sz="1600" dirty="0" smtClean="0"/>
              <a:t>Проблемное поведение началось в младшем школьном или особенно в дошкольном возрасте, то такой ребенок нуждается в более тщательном внимании и интенсивной помощи со стороны специалистов.</a:t>
            </a:r>
          </a:p>
          <a:p>
            <a:r>
              <a:rPr lang="ru-RU" sz="1600" dirty="0" smtClean="0"/>
              <a:t>Указанные признаки начались в подростковом возрасте, то это может быть проявлением нормативного возрастного кризиса. 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35437307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>
              <a:lnSpc>
                <a:spcPct val="150000"/>
              </a:lnSpc>
            </a:pP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  <a:t>Проявление ненадлежащего поведения</a:t>
            </a:r>
            <a:endParaRPr lang="ru-RU" sz="20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518242"/>
          </a:xfrm>
        </p:spPr>
        <p:txBody>
          <a:bodyPr anchor="ctr">
            <a:normAutofit fontScale="85000" lnSpcReduction="10000"/>
          </a:bodyPr>
          <a:lstStyle/>
          <a:p>
            <a:pPr marL="114300" indent="0" algn="ctr">
              <a:lnSpc>
                <a:spcPct val="150000"/>
              </a:lnSpc>
              <a:buNone/>
            </a:pPr>
            <a:r>
              <a:rPr lang="ru-RU" sz="1600" b="1" dirty="0" smtClean="0"/>
              <a:t>Нарушение статуса</a:t>
            </a:r>
          </a:p>
          <a:p>
            <a:pPr>
              <a:lnSpc>
                <a:spcPct val="150000"/>
              </a:lnSpc>
            </a:pPr>
            <a:r>
              <a:rPr lang="ru-RU" sz="1600" dirty="0" smtClean="0"/>
              <a:t>Сквернословие;</a:t>
            </a:r>
          </a:p>
          <a:p>
            <a:pPr>
              <a:lnSpc>
                <a:spcPct val="150000"/>
              </a:lnSpc>
            </a:pPr>
            <a:r>
              <a:rPr lang="ru-RU" sz="1600" dirty="0" smtClean="0"/>
              <a:t>Нарушение правил;</a:t>
            </a:r>
          </a:p>
          <a:p>
            <a:pPr>
              <a:lnSpc>
                <a:spcPct val="150000"/>
              </a:lnSpc>
            </a:pPr>
            <a:r>
              <a:rPr lang="ru-RU" sz="1600" dirty="0" smtClean="0"/>
              <a:t>Школьные прогулы или отказ от обучения, сочетающиеся с академической </a:t>
            </a:r>
            <a:r>
              <a:rPr lang="ru-RU" sz="1600" dirty="0" err="1" smtClean="0"/>
              <a:t>неуспешностью</a:t>
            </a:r>
            <a:r>
              <a:rPr lang="ru-RU" sz="1600" dirty="0" smtClean="0"/>
              <a:t>;</a:t>
            </a:r>
          </a:p>
          <a:p>
            <a:pPr>
              <a:lnSpc>
                <a:spcPct val="150000"/>
              </a:lnSpc>
            </a:pPr>
            <a:r>
              <a:rPr lang="ru-RU" sz="1600" dirty="0" smtClean="0"/>
              <a:t>Частые случаи обмана;</a:t>
            </a:r>
          </a:p>
          <a:p>
            <a:pPr>
              <a:lnSpc>
                <a:spcPct val="150000"/>
              </a:lnSpc>
            </a:pPr>
            <a:r>
              <a:rPr lang="ru-RU" sz="1600" dirty="0" smtClean="0"/>
              <a:t>Побеги;</a:t>
            </a:r>
          </a:p>
          <a:p>
            <a:pPr>
              <a:lnSpc>
                <a:spcPct val="150000"/>
              </a:lnSpc>
            </a:pPr>
            <a:r>
              <a:rPr lang="ru-RU" sz="1600" dirty="0" smtClean="0"/>
              <a:t>Бродяжничество/попрошайничество;</a:t>
            </a:r>
          </a:p>
          <a:p>
            <a:pPr>
              <a:lnSpc>
                <a:spcPct val="150000"/>
              </a:lnSpc>
            </a:pPr>
            <a:r>
              <a:rPr lang="ru-RU" sz="1600" dirty="0" smtClean="0"/>
              <a:t>Употребление алкоголя или наркотиков;</a:t>
            </a:r>
          </a:p>
          <a:p>
            <a:pPr marL="114300" indent="0">
              <a:lnSpc>
                <a:spcPct val="150000"/>
              </a:lnSpc>
              <a:buNone/>
            </a:pPr>
            <a:endParaRPr lang="ru-RU" sz="1600" b="1" dirty="0"/>
          </a:p>
          <a:p>
            <a:pPr marL="114300" indent="0">
              <a:lnSpc>
                <a:spcPct val="150000"/>
              </a:lnSpc>
              <a:buNone/>
            </a:pPr>
            <a:r>
              <a:rPr lang="ru-RU" sz="1600" b="1" dirty="0" smtClean="0"/>
              <a:t>Раннее начало – около 8-9 лет</a:t>
            </a:r>
            <a:endParaRPr lang="ru-RU" sz="1600" b="1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719070"/>
            <a:ext cx="4038600" cy="4518242"/>
          </a:xfrm>
        </p:spPr>
        <p:txBody>
          <a:bodyPr anchor="ctr">
            <a:normAutofit fontScale="85000" lnSpcReduction="10000"/>
          </a:bodyPr>
          <a:lstStyle/>
          <a:p>
            <a:pPr marL="114300" indent="0" algn="ctr">
              <a:lnSpc>
                <a:spcPct val="150000"/>
              </a:lnSpc>
              <a:buNone/>
            </a:pPr>
            <a:r>
              <a:rPr lang="ru-RU" sz="1600" b="1" dirty="0" smtClean="0"/>
              <a:t>Оппозиционность</a:t>
            </a:r>
          </a:p>
          <a:p>
            <a:pPr>
              <a:lnSpc>
                <a:spcPct val="150000"/>
              </a:lnSpc>
            </a:pPr>
            <a:r>
              <a:rPr lang="ru-RU" sz="1600" dirty="0" smtClean="0"/>
              <a:t>Чрезмерное упрямство;</a:t>
            </a:r>
          </a:p>
          <a:p>
            <a:pPr>
              <a:lnSpc>
                <a:spcPct val="150000"/>
              </a:lnSpc>
            </a:pPr>
            <a:r>
              <a:rPr lang="ru-RU" sz="1600" dirty="0" smtClean="0"/>
              <a:t>Открытое непослушание и неповиновение;</a:t>
            </a:r>
          </a:p>
          <a:p>
            <a:pPr>
              <a:lnSpc>
                <a:spcPct val="150000"/>
              </a:lnSpc>
            </a:pPr>
            <a:r>
              <a:rPr lang="ru-RU" sz="1600" dirty="0" smtClean="0"/>
              <a:t>Вспыльчивость;</a:t>
            </a:r>
          </a:p>
          <a:p>
            <a:pPr>
              <a:lnSpc>
                <a:spcPct val="150000"/>
              </a:lnSpc>
            </a:pPr>
            <a:r>
              <a:rPr lang="ru-RU" sz="1600" dirty="0" smtClean="0"/>
              <a:t>Обидчивость;</a:t>
            </a:r>
          </a:p>
          <a:p>
            <a:pPr>
              <a:lnSpc>
                <a:spcPct val="150000"/>
              </a:lnSpc>
            </a:pPr>
            <a:r>
              <a:rPr lang="ru-RU" sz="1600" dirty="0" smtClean="0"/>
              <a:t>Склонность к частым спорам;</a:t>
            </a:r>
          </a:p>
          <a:p>
            <a:pPr>
              <a:lnSpc>
                <a:spcPct val="150000"/>
              </a:lnSpc>
            </a:pPr>
            <a:r>
              <a:rPr lang="ru-RU" sz="1600" dirty="0" smtClean="0"/>
              <a:t>Выражение гнева;</a:t>
            </a:r>
          </a:p>
          <a:p>
            <a:pPr>
              <a:lnSpc>
                <a:spcPct val="150000"/>
              </a:lnSpc>
            </a:pPr>
            <a:r>
              <a:rPr lang="ru-RU" sz="1600" dirty="0" smtClean="0"/>
              <a:t>Пренебрежение другими;</a:t>
            </a:r>
          </a:p>
          <a:p>
            <a:pPr>
              <a:lnSpc>
                <a:spcPct val="150000"/>
              </a:lnSpc>
            </a:pPr>
            <a:r>
              <a:rPr lang="ru-RU" sz="1600" dirty="0" smtClean="0"/>
              <a:t>Действия, досаждающие другим;</a:t>
            </a:r>
          </a:p>
          <a:p>
            <a:pPr marL="114300" indent="0" algn="ctr">
              <a:lnSpc>
                <a:spcPct val="150000"/>
              </a:lnSpc>
              <a:buNone/>
            </a:pPr>
            <a:endParaRPr lang="ru-RU" sz="1600" b="1" dirty="0" smtClean="0"/>
          </a:p>
          <a:p>
            <a:pPr marL="114300" indent="0" algn="ctr">
              <a:lnSpc>
                <a:spcPct val="150000"/>
              </a:lnSpc>
              <a:buNone/>
            </a:pPr>
            <a:endParaRPr lang="ru-RU" sz="1600" b="1" dirty="0" smtClean="0"/>
          </a:p>
          <a:p>
            <a:pPr marL="114300" indent="0" algn="ctr">
              <a:lnSpc>
                <a:spcPct val="150000"/>
              </a:lnSpc>
              <a:buNone/>
            </a:pPr>
            <a:r>
              <a:rPr lang="ru-RU" sz="1600" b="1" dirty="0" smtClean="0"/>
              <a:t>Раннее начало – возраст около 5 лет</a:t>
            </a:r>
            <a:endParaRPr lang="ru-RU" sz="1600" b="1" dirty="0"/>
          </a:p>
        </p:txBody>
      </p:sp>
    </p:spTree>
    <p:extLst>
      <p:ext uri="{BB962C8B-B14F-4D97-AF65-F5344CB8AC3E}">
        <p14:creationId xmlns:p14="http://schemas.microsoft.com/office/powerpoint/2010/main" val="6444308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dirty="0" smtClean="0">
                <a:solidFill>
                  <a:schemeClr val="tx2"/>
                </a:solidFill>
              </a:rPr>
              <a:t>Что важно иметь в виду в процессе работы с детьми и подростками с ранним проблемным поведением</a:t>
            </a:r>
            <a:endParaRPr lang="ru-RU" sz="2000" dirty="0">
              <a:solidFill>
                <a:schemeClr val="tx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1600" dirty="0" smtClean="0"/>
              <a:t>Испытывая стресс или находясь в кризисной ситуации (которая может быть скрытой), дети и подростки часто возвращаются к более ранним формам поведения и проявляют признаки проблемного поведения, они нуждаются в дополнительном внимании.</a:t>
            </a:r>
          </a:p>
          <a:p>
            <a:r>
              <a:rPr lang="ru-RU" sz="1600" dirty="0" smtClean="0"/>
              <a:t>Постарайтесь отделить кратковременные эксперименты, обусловленные возрастным кризисом, от устойчивых шаблонов проблемного поведения.</a:t>
            </a:r>
          </a:p>
          <a:p>
            <a:r>
              <a:rPr lang="ru-RU" sz="1600" dirty="0" smtClean="0"/>
              <a:t>Взрослые должны помочь осознать риски, с которыми может быть связано поведение детей и подростков, рассказать о способах решения возникающих трудностей.</a:t>
            </a:r>
          </a:p>
          <a:p>
            <a:r>
              <a:rPr lang="ru-RU" sz="1600" dirty="0" smtClean="0"/>
              <a:t>Помощь ребенку не должна переходить в </a:t>
            </a:r>
            <a:r>
              <a:rPr lang="ru-RU" sz="1600" dirty="0" err="1" smtClean="0"/>
              <a:t>гиперопеку</a:t>
            </a:r>
            <a:r>
              <a:rPr lang="ru-RU" sz="1600" dirty="0" smtClean="0"/>
              <a:t>, навязчивость со стороны взрослого.</a:t>
            </a:r>
          </a:p>
          <a:p>
            <a:r>
              <a:rPr lang="ru-RU" sz="1600" dirty="0" smtClean="0"/>
              <a:t>Наказания ребенка могут привести к еще более протестному поведению, целесообразнее обсудить с ним проблемную ситуацию, поискать пути ее решения, предложить помощь.</a:t>
            </a:r>
          </a:p>
          <a:p>
            <a:r>
              <a:rPr lang="ru-RU" sz="1600" dirty="0" smtClean="0"/>
              <a:t>Обращайте внимание не только  на проблемное поведение, но и на сильные стороны ребенка, его положительные качества и способности.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6477912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6128" y="408373"/>
            <a:ext cx="8260672" cy="788380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solidFill>
                  <a:srgbClr val="C00000"/>
                </a:solidFill>
              </a:rPr>
              <a:t>Рискованное поведение</a:t>
            </a:r>
            <a:endParaRPr lang="ru-RU" sz="2000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5112568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ru-RU" sz="1600" b="1" dirty="0" smtClean="0"/>
              <a:t>Подростковый возраст</a:t>
            </a:r>
            <a:r>
              <a:rPr lang="ru-RU" sz="1600" dirty="0" smtClean="0"/>
              <a:t> пробуждает в ребенке:</a:t>
            </a:r>
          </a:p>
          <a:p>
            <a:r>
              <a:rPr lang="ru-RU" sz="1600" dirty="0" smtClean="0"/>
              <a:t>стремление к чему-то неизвестному, рискованному, героическому;</a:t>
            </a:r>
          </a:p>
          <a:p>
            <a:r>
              <a:rPr lang="ru-RU" sz="1600" dirty="0"/>
              <a:t>а</a:t>
            </a:r>
            <a:r>
              <a:rPr lang="ru-RU" sz="1600" dirty="0" smtClean="0"/>
              <a:t>ктивный поиск способов утверждения своего «Я»;</a:t>
            </a:r>
          </a:p>
          <a:p>
            <a:r>
              <a:rPr lang="ru-RU" sz="1600" dirty="0"/>
              <a:t>с</a:t>
            </a:r>
            <a:r>
              <a:rPr lang="ru-RU" sz="1600" dirty="0" smtClean="0"/>
              <a:t>тремление объединяться в группы;</a:t>
            </a:r>
          </a:p>
          <a:p>
            <a:r>
              <a:rPr lang="ru-RU" sz="1600" dirty="0"/>
              <a:t>п</a:t>
            </a:r>
            <a:r>
              <a:rPr lang="ru-RU" sz="1600" dirty="0" smtClean="0"/>
              <a:t>олучать оценку от сверстников;</a:t>
            </a:r>
          </a:p>
          <a:p>
            <a:r>
              <a:rPr lang="ru-RU" sz="1600" dirty="0"/>
              <a:t>п</a:t>
            </a:r>
            <a:r>
              <a:rPr lang="ru-RU" sz="1600" dirty="0" smtClean="0"/>
              <a:t>оиск новых ощущений, сложных и интенсивных занятий.</a:t>
            </a:r>
          </a:p>
          <a:p>
            <a:pPr marL="114300" indent="0" algn="ctr">
              <a:buNone/>
            </a:pPr>
            <a:r>
              <a:rPr lang="ru-RU" sz="1600" b="1" dirty="0" smtClean="0"/>
              <a:t>Формы экстремальных увлечений молодежи</a:t>
            </a:r>
          </a:p>
          <a:p>
            <a:pPr marL="114300" indent="0">
              <a:buNone/>
            </a:pPr>
            <a:r>
              <a:rPr lang="ru-RU" sz="1600" b="1" dirty="0" err="1" smtClean="0"/>
              <a:t>Зацепинг</a:t>
            </a:r>
            <a:r>
              <a:rPr lang="ru-RU" sz="1600" b="1" dirty="0" smtClean="0"/>
              <a:t> </a:t>
            </a:r>
            <a:r>
              <a:rPr lang="ru-RU" sz="1600" dirty="0" smtClean="0"/>
              <a:t>(</a:t>
            </a:r>
            <a:r>
              <a:rPr lang="ru-RU" sz="1600" dirty="0" err="1" smtClean="0"/>
              <a:t>трейлсерфинг</a:t>
            </a:r>
            <a:r>
              <a:rPr lang="ru-RU" sz="1600" dirty="0" smtClean="0"/>
              <a:t>) – езда между или под вагонами, на хвостовом или крыше поезда.</a:t>
            </a:r>
          </a:p>
          <a:p>
            <a:pPr marL="114300" indent="0">
              <a:buNone/>
            </a:pPr>
            <a:r>
              <a:rPr lang="ru-RU" sz="1600" b="1" dirty="0" err="1" smtClean="0"/>
              <a:t>Руфинг</a:t>
            </a:r>
            <a:r>
              <a:rPr lang="ru-RU" sz="1600" b="1" dirty="0" smtClean="0"/>
              <a:t> </a:t>
            </a:r>
            <a:r>
              <a:rPr lang="ru-RU" sz="1600" dirty="0" smtClean="0"/>
              <a:t>(«</a:t>
            </a:r>
            <a:r>
              <a:rPr lang="ru-RU" sz="1600" dirty="0" err="1" smtClean="0"/>
              <a:t>крышолазание</a:t>
            </a:r>
            <a:r>
              <a:rPr lang="ru-RU" sz="1600" dirty="0" smtClean="0"/>
              <a:t>») – передвижение по высотным точкам зданий и/или выполнение на них трюков.</a:t>
            </a:r>
          </a:p>
          <a:p>
            <a:pPr marL="114300" indent="0">
              <a:buNone/>
            </a:pPr>
            <a:r>
              <a:rPr lang="ru-RU" sz="1600" b="1" dirty="0" err="1" smtClean="0"/>
              <a:t>Диггерство</a:t>
            </a:r>
            <a:r>
              <a:rPr lang="ru-RU" sz="1600" b="1" dirty="0" smtClean="0"/>
              <a:t> </a:t>
            </a:r>
            <a:r>
              <a:rPr lang="ru-RU" sz="1600" dirty="0" smtClean="0"/>
              <a:t>– непрофессиональное исследование искусственных подземных сооружений.</a:t>
            </a:r>
          </a:p>
          <a:p>
            <a:pPr marL="114300" indent="0">
              <a:buNone/>
            </a:pPr>
            <a:r>
              <a:rPr lang="ru-RU" sz="1600" b="1" dirty="0" err="1" smtClean="0"/>
              <a:t>Сталкеринг</a:t>
            </a:r>
            <a:r>
              <a:rPr lang="ru-RU" sz="1600" dirty="0" smtClean="0"/>
              <a:t> (</a:t>
            </a:r>
            <a:r>
              <a:rPr lang="ru-RU" sz="1600" dirty="0" err="1" smtClean="0"/>
              <a:t>сталкерство</a:t>
            </a:r>
            <a:r>
              <a:rPr lang="ru-RU" sz="1600" dirty="0" smtClean="0"/>
              <a:t>, </a:t>
            </a:r>
            <a:r>
              <a:rPr lang="ru-RU" sz="1600" dirty="0" err="1" smtClean="0"/>
              <a:t>сталкинг</a:t>
            </a:r>
            <a:r>
              <a:rPr lang="ru-RU" sz="1600" dirty="0" smtClean="0"/>
              <a:t>) – исследование заброшенных, недостроенных и охраняемых объектов.</a:t>
            </a:r>
          </a:p>
          <a:p>
            <a:pPr marL="114300" indent="0">
              <a:buNone/>
            </a:pPr>
            <a:r>
              <a:rPr lang="ru-RU" sz="1600" b="1" dirty="0" smtClean="0"/>
              <a:t>Опасное </a:t>
            </a:r>
            <a:r>
              <a:rPr lang="ru-RU" sz="1600" b="1" dirty="0" err="1" smtClean="0"/>
              <a:t>селфи</a:t>
            </a:r>
            <a:r>
              <a:rPr lang="ru-RU" sz="1600" dirty="0" smtClean="0"/>
              <a:t> – выбор места или объекта для фотографии связан с повышенной опасностью.</a:t>
            </a:r>
            <a:endParaRPr lang="ru-RU" sz="1600" b="1" dirty="0"/>
          </a:p>
        </p:txBody>
      </p:sp>
    </p:spTree>
    <p:extLst>
      <p:ext uri="{BB962C8B-B14F-4D97-AF65-F5344CB8AC3E}">
        <p14:creationId xmlns:p14="http://schemas.microsoft.com/office/powerpoint/2010/main" val="22109557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480720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ru-RU" sz="1600" dirty="0" smtClean="0"/>
              <a:t>Степень вовлеченности в виды деятельности, связанные с повышенной опасностью и риском, обусловлена:</a:t>
            </a:r>
          </a:p>
          <a:p>
            <a:r>
              <a:rPr lang="ru-RU" sz="1600" dirty="0"/>
              <a:t>в</a:t>
            </a:r>
            <a:r>
              <a:rPr lang="ru-RU" sz="1600" dirty="0" smtClean="0"/>
              <a:t>озрастными закономерностями;</a:t>
            </a:r>
          </a:p>
          <a:p>
            <a:r>
              <a:rPr lang="ru-RU" sz="1600" dirty="0"/>
              <a:t>л</a:t>
            </a:r>
            <a:r>
              <a:rPr lang="ru-RU" sz="1600" dirty="0" smtClean="0"/>
              <a:t>ичностными особенностями подростка;</a:t>
            </a:r>
          </a:p>
          <a:p>
            <a:r>
              <a:rPr lang="ru-RU" sz="1600" dirty="0"/>
              <a:t>х</a:t>
            </a:r>
            <a:r>
              <a:rPr lang="ru-RU" sz="1600" dirty="0" smtClean="0"/>
              <a:t>арактером взаимоотношений в семье;</a:t>
            </a:r>
          </a:p>
          <a:p>
            <a:r>
              <a:rPr lang="ru-RU" sz="1600" dirty="0"/>
              <a:t>н</a:t>
            </a:r>
            <a:r>
              <a:rPr lang="ru-RU" sz="1600" dirty="0" smtClean="0"/>
              <a:t>еэффективностью досуговой системы;</a:t>
            </a:r>
          </a:p>
          <a:p>
            <a:r>
              <a:rPr lang="ru-RU" sz="1600" dirty="0"/>
              <a:t>м</a:t>
            </a:r>
            <a:r>
              <a:rPr lang="ru-RU" sz="1600" dirty="0" smtClean="0"/>
              <a:t>одными у подростков тенденциями.</a:t>
            </a:r>
          </a:p>
          <a:p>
            <a:pPr marL="114300" indent="0">
              <a:buNone/>
            </a:pPr>
            <a:endParaRPr lang="ru-RU" sz="1600" b="1" dirty="0" smtClean="0">
              <a:solidFill>
                <a:srgbClr val="C00000"/>
              </a:solidFill>
            </a:endParaRPr>
          </a:p>
          <a:p>
            <a:pPr marL="114300" indent="0">
              <a:buNone/>
            </a:pPr>
            <a:r>
              <a:rPr lang="ru-RU" sz="1600" b="1" dirty="0" smtClean="0">
                <a:solidFill>
                  <a:srgbClr val="C00000"/>
                </a:solidFill>
              </a:rPr>
              <a:t>Особенности поведения подростка, которые должны насторожить педагога:</a:t>
            </a:r>
          </a:p>
          <a:p>
            <a:r>
              <a:rPr lang="ru-RU" sz="1600" dirty="0" smtClean="0"/>
              <a:t>Сленг;</a:t>
            </a:r>
          </a:p>
          <a:p>
            <a:r>
              <a:rPr lang="ru-RU" sz="1600" dirty="0" smtClean="0"/>
              <a:t>Участие в группах и форумах, посвященных </a:t>
            </a:r>
            <a:r>
              <a:rPr lang="ru-RU" sz="1600" dirty="0" err="1" smtClean="0"/>
              <a:t>руфингу</a:t>
            </a:r>
            <a:r>
              <a:rPr lang="ru-RU" sz="1600" dirty="0" smtClean="0"/>
              <a:t>, </a:t>
            </a:r>
            <a:r>
              <a:rPr lang="ru-RU" sz="1600" dirty="0" err="1" smtClean="0"/>
              <a:t>диггерству</a:t>
            </a:r>
            <a:r>
              <a:rPr lang="ru-RU" sz="1600" dirty="0" smtClean="0"/>
              <a:t>, </a:t>
            </a:r>
            <a:r>
              <a:rPr lang="ru-RU" sz="1600" dirty="0" err="1" smtClean="0"/>
              <a:t>сталкингу</a:t>
            </a:r>
            <a:r>
              <a:rPr lang="ru-RU" sz="1600" dirty="0" smtClean="0"/>
              <a:t>, </a:t>
            </a:r>
            <a:r>
              <a:rPr lang="ru-RU" sz="1600" dirty="0" err="1" smtClean="0"/>
              <a:t>зацепингу</a:t>
            </a:r>
            <a:r>
              <a:rPr lang="ru-RU" sz="1600" dirty="0" smtClean="0"/>
              <a:t> или объектам, интересующим представителей перечисленных групп;</a:t>
            </a:r>
          </a:p>
          <a:p>
            <a:r>
              <a:rPr lang="ru-RU" sz="1600" dirty="0" smtClean="0"/>
              <a:t>Появление на страницах в </a:t>
            </a:r>
            <a:r>
              <a:rPr lang="ru-RU" sz="1600" dirty="0" err="1" smtClean="0"/>
              <a:t>соцсетях</a:t>
            </a:r>
            <a:r>
              <a:rPr lang="ru-RU" sz="1600" dirty="0" smtClean="0"/>
              <a:t> фото и видео (не обязательно своих), сделанных на объектах перечисленной тематики;</a:t>
            </a:r>
          </a:p>
          <a:p>
            <a:r>
              <a:rPr lang="ru-RU" sz="1600" dirty="0" smtClean="0"/>
              <a:t>По совокупности с перечисленными признаками – грязь на одежде, наличие спецовки и </a:t>
            </a:r>
            <a:r>
              <a:rPr lang="ru-RU" sz="1600" dirty="0" err="1" smtClean="0"/>
              <a:t>берцев</a:t>
            </a:r>
            <a:r>
              <a:rPr lang="ru-RU" sz="1600" dirty="0" smtClean="0"/>
              <a:t> в гардеробе, специальные инструменты в рюкзаке, специфический запах;</a:t>
            </a:r>
          </a:p>
          <a:p>
            <a:r>
              <a:rPr lang="ru-RU" sz="1600" dirty="0" smtClean="0"/>
              <a:t>Подросток избегает обсуждений своего досуга или, напротив, подробно делится информацией, бравирует перед окружающими своими увлечениями.</a:t>
            </a:r>
          </a:p>
          <a:p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78080702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тека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Аптека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птека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326</TotalTime>
  <Words>2292</Words>
  <Application>Microsoft Office PowerPoint</Application>
  <PresentationFormat>Экран (4:3)</PresentationFormat>
  <Paragraphs>231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Аптека</vt:lpstr>
      <vt:lpstr>Виды  девиантного (отклоняющегося) поведения  детей  и  подростков (МУ Первомайский детский дом)</vt:lpstr>
      <vt:lpstr>Презентация PowerPoint</vt:lpstr>
      <vt:lpstr>Социально-психологическая дезадаптация (может предшествовать проявлениям отклоняющегося поведения или быть его следствием)</vt:lpstr>
      <vt:lpstr>Презентация PowerPoint</vt:lpstr>
      <vt:lpstr>Раннее проблемное (отклоняющееся) поведение</vt:lpstr>
      <vt:lpstr>Проявление ненадлежащего поведения</vt:lpstr>
      <vt:lpstr>Что важно иметь в виду в процессе работы с детьми и подростками с ранним проблемным поведением</vt:lpstr>
      <vt:lpstr>Рискованное поведение</vt:lpstr>
      <vt:lpstr>Презентация PowerPoint</vt:lpstr>
      <vt:lpstr>Суицидальное, самоповреждающее поведение</vt:lpstr>
      <vt:lpstr>Презентация PowerPoint</vt:lpstr>
      <vt:lpstr>Презентация PowerPoint</vt:lpstr>
      <vt:lpstr>Аддиктивное (зависимое) поведение</vt:lpstr>
      <vt:lpstr>Презентация PowerPoint</vt:lpstr>
      <vt:lpstr>Агрессивное поведение</vt:lpstr>
      <vt:lpstr>Презентация PowerPoint</vt:lpstr>
      <vt:lpstr>Делинквентное поведение</vt:lpstr>
      <vt:lpstr>Презентация PowerPoint</vt:lpstr>
      <vt:lpstr>Презентация PowerPoint</vt:lpstr>
      <vt:lpstr>Рекомендации по взаимодействию с детьми и подростками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Виды  девиантного (отклоняющегося) поведения  детей  и  подростков </dc:title>
  <dc:creator>Ирина Тихомирова</dc:creator>
  <cp:lastModifiedBy>pervomaidom@yandex.ru</cp:lastModifiedBy>
  <cp:revision>49</cp:revision>
  <dcterms:created xsi:type="dcterms:W3CDTF">2021-01-03T13:35:45Z</dcterms:created>
  <dcterms:modified xsi:type="dcterms:W3CDTF">2017-05-16T12:51:23Z</dcterms:modified>
</cp:coreProperties>
</file>