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87" r:id="rId5"/>
    <p:sldId id="288" r:id="rId6"/>
    <p:sldId id="289" r:id="rId7"/>
    <p:sldId id="272" r:id="rId8"/>
    <p:sldId id="273" r:id="rId9"/>
    <p:sldId id="274" r:id="rId10"/>
    <p:sldId id="275" r:id="rId11"/>
    <p:sldId id="276" r:id="rId12"/>
    <p:sldId id="277" r:id="rId13"/>
    <p:sldId id="285" r:id="rId14"/>
    <p:sldId id="278" r:id="rId15"/>
    <p:sldId id="282" r:id="rId16"/>
    <p:sldId id="290" r:id="rId17"/>
    <p:sldId id="291" r:id="rId18"/>
    <p:sldId id="29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>
        <p:scale>
          <a:sx n="80" d="100"/>
          <a:sy n="80" d="100"/>
        </p:scale>
        <p:origin x="-1560" y="-14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8CBAE-5096-4F82-8757-6CBAA439DC7B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E3A64-E49F-469F-9EBB-D889A8F0D0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215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E3A64-E49F-469F-9EBB-D889A8F0D0E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203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AF48A-BB03-40B9-9F14-D8AEF21DE392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AF48A-BB03-40B9-9F14-D8AEF21DE392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E96AD9-CFFD-488A-B2E7-458700EC60CF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2A11C2-B0DA-47A0-BC69-7909EE9CF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E96AD9-CFFD-488A-B2E7-458700EC60CF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A11C2-B0DA-47A0-BC69-7909EE9CF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E96AD9-CFFD-488A-B2E7-458700EC60CF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A11C2-B0DA-47A0-BC69-7909EE9CF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E96AD9-CFFD-488A-B2E7-458700EC60CF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A11C2-B0DA-47A0-BC69-7909EE9CF0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E96AD9-CFFD-488A-B2E7-458700EC60CF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A11C2-B0DA-47A0-BC69-7909EE9CF0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E96AD9-CFFD-488A-B2E7-458700EC60CF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A11C2-B0DA-47A0-BC69-7909EE9CF0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E96AD9-CFFD-488A-B2E7-458700EC60CF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A11C2-B0DA-47A0-BC69-7909EE9CF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E96AD9-CFFD-488A-B2E7-458700EC60CF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A11C2-B0DA-47A0-BC69-7909EE9CF0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E96AD9-CFFD-488A-B2E7-458700EC60CF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A11C2-B0DA-47A0-BC69-7909EE9CF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FE96AD9-CFFD-488A-B2E7-458700EC60CF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A11C2-B0DA-47A0-BC69-7909EE9CF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E96AD9-CFFD-488A-B2E7-458700EC60CF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2A11C2-B0DA-47A0-BC69-7909EE9CF0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FE96AD9-CFFD-488A-B2E7-458700EC60CF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2A11C2-B0DA-47A0-BC69-7909EE9CF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196752"/>
            <a:ext cx="4643470" cy="2518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400" b="1" i="1" dirty="0" smtClean="0">
                <a:solidFill>
                  <a:schemeClr val="tx1"/>
                </a:solidFill>
              </a:rPr>
              <a:t>«Как выявить одаренного ребенка?»</a:t>
            </a:r>
            <a:r>
              <a:rPr lang="ru-RU" sz="4400" b="1" i="1" dirty="0"/>
              <a:t/>
            </a:r>
            <a:br>
              <a:rPr lang="ru-RU" sz="4400" b="1" i="1" dirty="0"/>
            </a:br>
            <a:endParaRPr lang="ru-RU" sz="4400" dirty="0"/>
          </a:p>
        </p:txBody>
      </p:sp>
      <p:pic>
        <p:nvPicPr>
          <p:cNvPr id="5" name="Рисунок 4" descr="odar_malys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857232"/>
            <a:ext cx="3200400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6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709" y="49966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cs typeface="Times New Roman" pitchFamily="18" charset="0"/>
              </a:rPr>
              <a:t>Виды одаренности по критерию формы проявления </a:t>
            </a:r>
            <a:r>
              <a:rPr lang="ru-RU" sz="4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83768" y="23488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1643050"/>
            <a:ext cx="764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Явная одаренность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обнаруживает себя в деятельности ребенка достаточно ярко и отчетливо (как бы «сама по себе»), в том числе и при неблагоприятных условиях.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8662" y="3643314"/>
            <a:ext cx="7786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Скрытая одаренность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проявляется в атипичной, замаскированной форме, она не замечается окружающими. </a:t>
            </a:r>
          </a:p>
        </p:txBody>
      </p:sp>
    </p:spTree>
    <p:extLst>
      <p:ext uri="{BB962C8B-B14F-4D97-AF65-F5344CB8AC3E}">
        <p14:creationId xmlns:p14="http://schemas.microsoft.com/office/powerpoint/2010/main" val="329539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3768" y="23488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03648" y="1748716"/>
            <a:ext cx="7168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Общая одаренность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проявляется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по отношению к различным видам деятельности и выступает как основа их продуктивности.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0166" y="3429000"/>
            <a:ext cx="71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Специальная одаренность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обнаруживает себя в конкретных видах деятельности и обычно определяется в отношении отдельных областей (поэзия, математика, спорт, общение и т.д.). 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3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solidFill>
                  <a:schemeClr val="tx1"/>
                </a:solidFill>
                <a:cs typeface="Times New Roman" pitchFamily="18" charset="0"/>
              </a:rPr>
              <a:t>Виды одаренности по критерию широты проявлений в различных</a:t>
            </a:r>
            <a:br>
              <a:rPr lang="ru-RU" sz="33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300" dirty="0" smtClean="0">
                <a:solidFill>
                  <a:schemeClr val="tx1"/>
                </a:solidFill>
                <a:cs typeface="Times New Roman" pitchFamily="18" charset="0"/>
              </a:rPr>
              <a:t> видах деятельности</a:t>
            </a:r>
            <a:r>
              <a:rPr lang="ru-RU" sz="4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710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632848" cy="64807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cs typeface="Times New Roman" pitchFamily="18" charset="0"/>
              </a:rPr>
              <a:t>Виды одаренности по критерию «особенности возрастного развития»</a:t>
            </a:r>
            <a:r>
              <a:rPr lang="ru-RU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1643050"/>
            <a:ext cx="7311756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ранняя одаренность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13934433991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2214555"/>
            <a:ext cx="1857388" cy="2171886"/>
          </a:xfrm>
          <a:prstGeom prst="rect">
            <a:avLst/>
          </a:prstGeom>
        </p:spPr>
      </p:pic>
      <p:pic>
        <p:nvPicPr>
          <p:cNvPr id="8" name="Рисунок 7" descr="img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29322" y="3429000"/>
            <a:ext cx="2357437" cy="274319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005513" y="2907755"/>
            <a:ext cx="228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000" b="1" i="1" dirty="0" smtClean="0">
                <a:solidFill>
                  <a:srgbClr val="464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smtClean="0">
                <a:solidFill>
                  <a:srgbClr val="464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поздняя  одаренность</a:t>
            </a:r>
            <a:r>
              <a:rPr lang="ru-RU" sz="2000" i="1" dirty="0" smtClean="0">
                <a:solidFill>
                  <a:srgbClr val="464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i="1" dirty="0">
              <a:solidFill>
                <a:srgbClr val="464646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96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332656"/>
            <a:ext cx="6840760" cy="64807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Психолого-педагогический </a:t>
            </a:r>
            <a:r>
              <a:rPr lang="ru-RU" sz="2400" b="1" dirty="0" smtClean="0">
                <a:solidFill>
                  <a:schemeClr val="tx1"/>
                </a:solidFill>
              </a:rPr>
              <a:t>мониторинг  (выявление одаренных детей)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124744"/>
            <a:ext cx="81369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1) комплексный характер оценивания разных сторон поведения и деятельности ребенка, что позволит использовать различные источники информации и охватить как можно более широкий спектр его способностей; 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2) длительность процесса идентификации (развернутое во времени наблюдение за поведением данного ребенка в разных ситуациях); 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3) анализ поведения ребенка в тех сферах деятельности, которые в максимальной мере соответствуют его склонностям 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интересам;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4) экспертная оценка продуктов деятельности детей (рисунков, стихотворений, технических моделей, способов решения математических задач и пр.) с привлечением экспертов — специалистов высшей квалификации в соответствующей предметной области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деятельности;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5)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анализ реальных достижений детей и подростков в различных предметных олимпиадах, спортивных соревнованиях, творческих конкурсах; </a:t>
            </a: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75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6768752" cy="6480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Критерии выявления одаренности у детей</a:t>
            </a:r>
            <a:endParaRPr lang="ru-RU" sz="32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6777" y="1484784"/>
            <a:ext cx="712879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активность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, динамичность интеллектуальной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деятельности;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наличие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конкретных знаний и умений в определенных предметных областях и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общеучебных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умений 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навыков;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систематическое самообразование;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креативность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(умение применять стереотипные алгоритмы в новых обстоятельствах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);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высокая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мотивация и самостоятельность в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деятельности.</a:t>
            </a:r>
            <a:endParaRPr lang="ru-RU" sz="2400" dirty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  <a:p>
            <a:endParaRPr lang="ru-RU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90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632848" cy="648072"/>
          </a:xfrm>
        </p:spPr>
        <p:txBody>
          <a:bodyPr>
            <a:noAutofit/>
          </a:bodyPr>
          <a:lstStyle/>
          <a:p>
            <a:pPr algn="ctr"/>
            <a:r>
              <a:rPr lang="ru-RU" sz="2800" u="sng" dirty="0">
                <a:solidFill>
                  <a:schemeClr val="tx1"/>
                </a:solidFill>
                <a:effectLst/>
                <a:cs typeface="Times New Roman" pitchFamily="18" charset="0"/>
              </a:rPr>
              <a:t>Выявление (диагностика одаренности):</a:t>
            </a:r>
            <a:endParaRPr lang="ru-RU" sz="28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628800"/>
            <a:ext cx="23762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cs typeface="Times New Roman" pitchFamily="18" charset="0"/>
              </a:rPr>
              <a:t>Тесты интеллекта:</a:t>
            </a:r>
          </a:p>
          <a:p>
            <a:r>
              <a:rPr lang="ru-RU" sz="2000" dirty="0">
                <a:cs typeface="Times New Roman" pitchFamily="18" charset="0"/>
              </a:rPr>
              <a:t>Шкала интеллекта </a:t>
            </a:r>
            <a:r>
              <a:rPr lang="ru-RU" sz="2000" dirty="0" err="1">
                <a:cs typeface="Times New Roman" pitchFamily="18" charset="0"/>
              </a:rPr>
              <a:t>Стенфорд-Бине</a:t>
            </a:r>
            <a:r>
              <a:rPr lang="ru-RU" sz="2000" dirty="0">
                <a:cs typeface="Times New Roman" pitchFamily="18" charset="0"/>
              </a:rPr>
              <a:t>;</a:t>
            </a:r>
          </a:p>
          <a:p>
            <a:r>
              <a:rPr lang="ru-RU" sz="2000" dirty="0">
                <a:cs typeface="Times New Roman" pitchFamily="18" charset="0"/>
              </a:rPr>
              <a:t>Тест </a:t>
            </a:r>
            <a:r>
              <a:rPr lang="ru-RU" sz="2000" dirty="0" err="1">
                <a:cs typeface="Times New Roman" pitchFamily="18" charset="0"/>
              </a:rPr>
              <a:t>Р.Кеттела</a:t>
            </a:r>
            <a:r>
              <a:rPr lang="ru-RU" sz="2000" dirty="0">
                <a:cs typeface="Times New Roman" pitchFamily="18" charset="0"/>
              </a:rPr>
              <a:t>;</a:t>
            </a:r>
          </a:p>
          <a:p>
            <a:r>
              <a:rPr lang="ru-RU" sz="2000" dirty="0">
                <a:cs typeface="Times New Roman" pitchFamily="18" charset="0"/>
              </a:rPr>
              <a:t>Прогрессивные матрицы </a:t>
            </a:r>
            <a:r>
              <a:rPr lang="ru-RU" sz="2000" dirty="0" err="1">
                <a:cs typeface="Times New Roman" pitchFamily="18" charset="0"/>
              </a:rPr>
              <a:t>Дж.Равена</a:t>
            </a:r>
            <a:r>
              <a:rPr lang="ru-RU" sz="2000" dirty="0">
                <a:cs typeface="Times New Roman" pitchFamily="18" charset="0"/>
              </a:rPr>
              <a:t>;</a:t>
            </a:r>
          </a:p>
          <a:p>
            <a:r>
              <a:rPr lang="ru-RU" sz="2000" dirty="0">
                <a:cs typeface="Times New Roman" pitchFamily="18" charset="0"/>
              </a:rPr>
              <a:t>Тест </a:t>
            </a:r>
            <a:r>
              <a:rPr lang="ru-RU" sz="2000" dirty="0" err="1">
                <a:cs typeface="Times New Roman" pitchFamily="18" charset="0"/>
              </a:rPr>
              <a:t>Д.Векслера</a:t>
            </a:r>
            <a:r>
              <a:rPr lang="ru-RU" sz="2000" dirty="0">
                <a:cs typeface="Times New Roman" pitchFamily="18" charset="0"/>
              </a:rPr>
              <a:t>;</a:t>
            </a:r>
          </a:p>
          <a:p>
            <a:r>
              <a:rPr lang="ru-RU" sz="2000" dirty="0">
                <a:cs typeface="Times New Roman" pitchFamily="18" charset="0"/>
              </a:rPr>
              <a:t>Тест </a:t>
            </a:r>
            <a:r>
              <a:rPr lang="ru-RU" sz="2000" dirty="0" err="1">
                <a:cs typeface="Times New Roman" pitchFamily="18" charset="0"/>
              </a:rPr>
              <a:t>Р.Амтхауэра</a:t>
            </a:r>
            <a:r>
              <a:rPr lang="ru-RU" sz="2000" dirty="0">
                <a:cs typeface="Times New Roman" pitchFamily="18" charset="0"/>
              </a:rPr>
              <a:t>;</a:t>
            </a:r>
          </a:p>
          <a:p>
            <a:r>
              <a:rPr lang="ru-RU" sz="2000" dirty="0">
                <a:cs typeface="Times New Roman" pitchFamily="18" charset="0"/>
              </a:rPr>
              <a:t>Интеллект тест </a:t>
            </a:r>
            <a:r>
              <a:rPr lang="ru-RU" sz="2000" dirty="0" err="1">
                <a:cs typeface="Times New Roman" pitchFamily="18" charset="0"/>
              </a:rPr>
              <a:t>Слоссона</a:t>
            </a:r>
            <a:endParaRPr lang="ru-RU" sz="2000" dirty="0">
              <a:cs typeface="Times New Roman" pitchFamily="18" charset="0"/>
            </a:endParaRPr>
          </a:p>
          <a:p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1880" y="1634461"/>
            <a:ext cx="22322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cs typeface="Times New Roman" pitchFamily="18" charset="0"/>
              </a:rPr>
              <a:t>Тесты способностей:</a:t>
            </a:r>
          </a:p>
          <a:p>
            <a:r>
              <a:rPr lang="ru-RU" i="1" dirty="0">
                <a:cs typeface="Times New Roman" pitchFamily="18" charset="0"/>
              </a:rPr>
              <a:t>Тесты креативности </a:t>
            </a:r>
            <a:r>
              <a:rPr lang="ru-RU" i="1" dirty="0" err="1">
                <a:cs typeface="Times New Roman" pitchFamily="18" charset="0"/>
              </a:rPr>
              <a:t>Э.Л.Торренса</a:t>
            </a:r>
            <a:r>
              <a:rPr lang="ru-RU" i="1" dirty="0">
                <a:cs typeface="Times New Roman" pitchFamily="18" charset="0"/>
              </a:rPr>
              <a:t>;</a:t>
            </a:r>
          </a:p>
          <a:p>
            <a:r>
              <a:rPr lang="ru-RU" i="1" dirty="0">
                <a:cs typeface="Times New Roman" pitchFamily="18" charset="0"/>
              </a:rPr>
              <a:t>Креативные тесты </a:t>
            </a:r>
            <a:r>
              <a:rPr lang="ru-RU" i="1" dirty="0" err="1">
                <a:cs typeface="Times New Roman" pitchFamily="18" charset="0"/>
              </a:rPr>
              <a:t>Е.Туник</a:t>
            </a:r>
            <a:r>
              <a:rPr lang="ru-RU" i="1" dirty="0">
                <a:cs typeface="Times New Roman" pitchFamily="18" charset="0"/>
              </a:rPr>
              <a:t>;</a:t>
            </a:r>
          </a:p>
          <a:p>
            <a:r>
              <a:rPr lang="ru-RU" i="1" dirty="0">
                <a:cs typeface="Times New Roman" pitchFamily="18" charset="0"/>
              </a:rPr>
              <a:t>Вербальный тест творческого мышления «Необычное использование» </a:t>
            </a:r>
            <a:r>
              <a:rPr lang="ru-RU" i="1" dirty="0" err="1">
                <a:cs typeface="Times New Roman" pitchFamily="18" charset="0"/>
              </a:rPr>
              <a:t>И.С.Аверина</a:t>
            </a:r>
            <a:r>
              <a:rPr lang="ru-RU" i="1" dirty="0">
                <a:cs typeface="Times New Roman" pitchFamily="18" charset="0"/>
              </a:rPr>
              <a:t>, </a:t>
            </a:r>
            <a:r>
              <a:rPr lang="ru-RU" i="1" dirty="0" err="1">
                <a:cs typeface="Times New Roman" pitchFamily="18" charset="0"/>
              </a:rPr>
              <a:t>Е.И.Щебланова</a:t>
            </a:r>
            <a:r>
              <a:rPr lang="ru-RU" i="1" dirty="0">
                <a:cs typeface="Times New Roman" pitchFamily="18" charset="0"/>
              </a:rPr>
              <a:t>;</a:t>
            </a:r>
          </a:p>
          <a:p>
            <a:r>
              <a:rPr lang="ru-RU" i="1" dirty="0">
                <a:cs typeface="Times New Roman" pitchFamily="18" charset="0"/>
              </a:rPr>
              <a:t>«Шкала детских способностей» Маккарти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56176" y="1634461"/>
            <a:ext cx="21602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cs typeface="Times New Roman" pitchFamily="18" charset="0"/>
              </a:rPr>
              <a:t>Опросники:</a:t>
            </a:r>
          </a:p>
          <a:p>
            <a:r>
              <a:rPr lang="ru-RU" i="1" dirty="0" smtClean="0">
                <a:cs typeface="Times New Roman" pitchFamily="18" charset="0"/>
              </a:rPr>
              <a:t>мотивации, </a:t>
            </a:r>
          </a:p>
          <a:p>
            <a:r>
              <a:rPr lang="ru-RU" i="1" dirty="0">
                <a:cs typeface="Times New Roman" pitchFamily="18" charset="0"/>
              </a:rPr>
              <a:t>н</a:t>
            </a:r>
            <a:r>
              <a:rPr lang="ru-RU" i="1" dirty="0" smtClean="0">
                <a:cs typeface="Times New Roman" pitchFamily="18" charset="0"/>
              </a:rPr>
              <a:t>аправленности личности, </a:t>
            </a:r>
          </a:p>
          <a:p>
            <a:r>
              <a:rPr lang="ru-RU" i="1" dirty="0" smtClean="0">
                <a:cs typeface="Times New Roman" pitchFamily="18" charset="0"/>
              </a:rPr>
              <a:t>интересов</a:t>
            </a:r>
            <a:endParaRPr lang="ru-RU" i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77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84576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dirty="0" smtClean="0"/>
              <a:t>Позиция родителей: нежелание замечать одаренность ребенка.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dirty="0" smtClean="0"/>
              <a:t>Педагоги: неодобрение педагогом попыток ребенка к  исследованию, воображению, фантазированию ; предпочтение прилежания, послушания, аккуратности выше оригинальности, смелости, независимости действий и суждений.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dirty="0" smtClean="0"/>
              <a:t>Психологи: отсутствие навыков работы с одаренными детьми.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dirty="0" smtClean="0"/>
              <a:t>Трудности </a:t>
            </a:r>
            <a:r>
              <a:rPr lang="ru-RU" dirty="0"/>
              <a:t>развития: несоответствие между физическим, интеллектуальным и социальным развитием, заикание, повышенная тревожность, повышенная конфликтность, недостаточная мотивация, трудные семейные обстоятельства</a:t>
            </a:r>
            <a:r>
              <a:rPr lang="ru-RU" dirty="0" smtClean="0"/>
              <a:t>);</a:t>
            </a:r>
            <a:r>
              <a:rPr lang="ru-RU" dirty="0"/>
              <a:t> </a:t>
            </a:r>
            <a:endParaRPr lang="ru-RU" dirty="0" smtClean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dirty="0" err="1" smtClean="0"/>
              <a:t>Конформность</a:t>
            </a:r>
            <a:r>
              <a:rPr lang="ru-RU" dirty="0"/>
              <a:t>, неспособность противостоять давлению других; страх совершить ошибку и стать объектом насмешек;</a:t>
            </a:r>
            <a:endParaRPr lang="ru-RU" dirty="0" smtClean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ru-RU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ru-RU" dirty="0" smtClean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ru-RU" dirty="0" smtClean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6048672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/>
              </a:rPr>
              <a:t>Что может помешать выявлению одаренности</a:t>
            </a:r>
            <a:endParaRPr lang="ru-RU" sz="3200" b="1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10202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62500" lnSpcReduction="20000"/>
          </a:bodyPr>
          <a:lstStyle/>
          <a:p>
            <a:pPr>
              <a:buClr>
                <a:schemeClr val="tx1"/>
              </a:buClr>
            </a:pPr>
            <a:r>
              <a:rPr lang="ru-RU" dirty="0" smtClean="0"/>
              <a:t>Доброжелательность и чуткость со стороны педагога;</a:t>
            </a:r>
          </a:p>
          <a:p>
            <a:pPr lvl="0">
              <a:buClr>
                <a:schemeClr val="tx1"/>
              </a:buClr>
            </a:pPr>
            <a:r>
              <a:rPr lang="ru-RU" dirty="0" smtClean="0"/>
              <a:t>Умение разбираться в особенностях психологии одаренных детей, чувствовать их потребности и интересы; учитывать сензитивные периоды развития;</a:t>
            </a:r>
          </a:p>
          <a:p>
            <a:pPr lvl="0">
              <a:buClr>
                <a:schemeClr val="tx1"/>
              </a:buClr>
            </a:pPr>
            <a:r>
              <a:rPr lang="ru-RU" b="1" dirty="0" smtClean="0"/>
              <a:t>Родители и педагоги должны</a:t>
            </a:r>
            <a:r>
              <a:rPr lang="ru-RU" dirty="0" smtClean="0"/>
              <a:t> иметь широкий круг собственных интересов и умений; проявлять гибкость, быть готовым к пересмотру своих взглядов и постоянному самосовершенствованию; обладать хорошим здоровьем и жизнестойкостью;</a:t>
            </a:r>
          </a:p>
          <a:p>
            <a:pPr>
              <a:buClr>
                <a:schemeClr val="tx1"/>
              </a:buClr>
            </a:pPr>
            <a:r>
              <a:rPr lang="ru-RU" dirty="0" smtClean="0"/>
              <a:t>Уметь создавать ситуации незавершенности или открытости, в отличие от жестко заданных и строго контролируемых;</a:t>
            </a:r>
          </a:p>
          <a:p>
            <a:pPr>
              <a:buClr>
                <a:schemeClr val="tx1"/>
              </a:buClr>
            </a:pPr>
            <a:r>
              <a:rPr lang="ru-RU" dirty="0" smtClean="0"/>
              <a:t> Разрешать  и поощрять множество вопросов;</a:t>
            </a:r>
          </a:p>
          <a:p>
            <a:pPr>
              <a:buClr>
                <a:schemeClr val="tx1"/>
              </a:buClr>
            </a:pPr>
            <a:r>
              <a:rPr lang="ru-RU" dirty="0" smtClean="0"/>
              <a:t>Стимулировать ответственность и независимость в ребенке; делать акцент на самостоятельных разработках ребенка,  его наблюдениях, чувствах, обобщениях, сопоставлениях;</a:t>
            </a:r>
          </a:p>
          <a:p>
            <a:pPr>
              <a:buClr>
                <a:schemeClr val="tx1"/>
              </a:buClr>
            </a:pPr>
            <a:r>
              <a:rPr lang="ru-RU" dirty="0" smtClean="0"/>
              <a:t>Способствовать развитию коммуникативных компетентностей одаренного ребенка;</a:t>
            </a:r>
          </a:p>
          <a:p>
            <a:pPr>
              <a:buClr>
                <a:schemeClr val="tx1"/>
              </a:buClr>
            </a:pPr>
            <a:r>
              <a:rPr lang="ru-RU" dirty="0" smtClean="0"/>
              <a:t> Проявлять искреннюю заинтересованность к интересам  одаренного ребенка.</a:t>
            </a:r>
          </a:p>
          <a:p>
            <a:pPr>
              <a:buClr>
                <a:schemeClr val="tx1"/>
              </a:buClr>
            </a:pPr>
            <a:r>
              <a:rPr lang="ru-RU" dirty="0" smtClean="0"/>
              <a:t>Включение детей во внешкольные объединения, студии, ассоциации с целью реализации интересов, выходящих за рамки школьной программы.</a:t>
            </a:r>
          </a:p>
          <a:p>
            <a:pPr>
              <a:buClr>
                <a:schemeClr val="tx1"/>
              </a:buClr>
            </a:pPr>
            <a:endParaRPr lang="ru-RU" dirty="0" smtClean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6696744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/>
              </a:rPr>
              <a:t>Что может помочь выявлению одаренных детей</a:t>
            </a:r>
            <a:endParaRPr lang="ru-RU" sz="32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61797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6" y="548680"/>
            <a:ext cx="7571184" cy="54586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3600" b="1" dirty="0" smtClean="0"/>
              <a:t>Над презентацией работали: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sz="2800" dirty="0" err="1" smtClean="0"/>
              <a:t>Бикчураева</a:t>
            </a:r>
            <a:r>
              <a:rPr lang="ru-RU" sz="2800" dirty="0" smtClean="0"/>
              <a:t> Н.В.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sz="2800" dirty="0" err="1" smtClean="0"/>
              <a:t>Габидуллина</a:t>
            </a:r>
            <a:r>
              <a:rPr lang="ru-RU" sz="2800" dirty="0" smtClean="0"/>
              <a:t> Ю.И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sz="2800" dirty="0" err="1" smtClean="0"/>
              <a:t>Шишлинова</a:t>
            </a:r>
            <a:r>
              <a:rPr lang="ru-RU" sz="2800" smtClean="0"/>
              <a:t> Н.В.</a:t>
            </a:r>
            <a:endParaRPr lang="ru-RU" sz="2800" dirty="0" smtClean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sz="2800" dirty="0" smtClean="0"/>
              <a:t>Глазунова Л.П.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sz="2800" dirty="0" err="1" smtClean="0"/>
              <a:t>Порфирова</a:t>
            </a:r>
            <a:r>
              <a:rPr lang="ru-RU" sz="2800" dirty="0" smtClean="0"/>
              <a:t> А.А.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95294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6744242" cy="1237246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</a:rPr>
              <a:t>Определение понятия </a:t>
            </a:r>
            <a:r>
              <a:rPr lang="ru-RU" sz="3600" b="1" i="1" dirty="0">
                <a:solidFill>
                  <a:schemeClr val="tx1"/>
                </a:solidFill>
              </a:rPr>
              <a:t>«одаренность»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844825"/>
            <a:ext cx="821537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800" i="1" dirty="0" smtClean="0"/>
          </a:p>
          <a:p>
            <a:r>
              <a:rPr lang="ru-RU" sz="2800" dirty="0" smtClean="0"/>
              <a:t>Одаренность </a:t>
            </a:r>
            <a:r>
              <a:rPr lang="ru-RU" sz="2400" dirty="0"/>
              <a:t>— это системное, развивающееся в течение жизни качество психики, которое определяет </a:t>
            </a:r>
            <a:r>
              <a:rPr lang="ru-RU" sz="2400" i="1" dirty="0"/>
              <a:t>возможность</a:t>
            </a:r>
            <a:r>
              <a:rPr lang="ru-RU" sz="2400" dirty="0"/>
              <a:t> достижения человеком более высоких, незаурядных результатов в одном или нескольких видах деятельности по сравнению с другими </a:t>
            </a:r>
            <a:r>
              <a:rPr lang="ru-RU" sz="2400" dirty="0" smtClean="0"/>
              <a:t>людьми (концепция одаренности).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1642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7499176" cy="1008112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tx1"/>
                </a:solidFill>
              </a:rPr>
              <a:t>Определение понятия «одаренный ребенок»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3047" y="2276872"/>
            <a:ext cx="67687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Одаренный ребенок — это ребенок, который выделяется яркими, очевидными, иногда выдающимися достижениями (или имеет внутренние предпосылки для таких достижений) в том или ином виде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326353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3356992"/>
            <a:ext cx="8229600" cy="2797771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/>
              <a:t>                    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Инструментальная             Мотивационная  </a:t>
            </a:r>
            <a:r>
              <a:rPr lang="ru-RU" dirty="0" smtClean="0"/>
              <a:t>                                                                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Структура одаренности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 rot="1704083">
            <a:off x="2686772" y="3086519"/>
            <a:ext cx="696162" cy="13325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9430147">
            <a:off x="5427308" y="3081921"/>
            <a:ext cx="717561" cy="13592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Наличие специфических стратегий деятельности</a:t>
            </a:r>
          </a:p>
          <a:p>
            <a:r>
              <a:rPr lang="ru-RU" dirty="0" err="1" smtClean="0"/>
              <a:t>Сформированность</a:t>
            </a:r>
            <a:r>
              <a:rPr lang="ru-RU" dirty="0" smtClean="0"/>
              <a:t> своеобразного стиля деятельности</a:t>
            </a:r>
          </a:p>
          <a:p>
            <a:r>
              <a:rPr lang="ru-RU" dirty="0" smtClean="0"/>
              <a:t>Особый тип организации знаний</a:t>
            </a:r>
          </a:p>
          <a:p>
            <a:r>
              <a:rPr lang="ru-RU" dirty="0" smtClean="0"/>
              <a:t>Своеобразный тип обучаемости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Инструментальная одаренность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Повышенная избирательная чувствительность</a:t>
            </a:r>
          </a:p>
          <a:p>
            <a:r>
              <a:rPr lang="ru-RU" dirty="0" smtClean="0"/>
              <a:t>Повышенная познавательная потребность</a:t>
            </a:r>
          </a:p>
          <a:p>
            <a:r>
              <a:rPr lang="ru-RU" dirty="0" smtClean="0"/>
              <a:t>Предпочтение противоречивой информации</a:t>
            </a:r>
          </a:p>
          <a:p>
            <a:r>
              <a:rPr lang="ru-RU" dirty="0" smtClean="0"/>
              <a:t>Высокая требовательность к результатам собственного труда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Мотивационная одаренность</a:t>
            </a:r>
            <a:endParaRPr lang="ru-RU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1. Вид деятельности и     обеспечивающие ее сферы психики.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2. Степень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сформированности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.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3. Форма проявлений.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4. Широта проявлений в различных видах деятельности.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5. Особенности возрастного развития. </a:t>
            </a:r>
          </a:p>
          <a:p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effectLst/>
              </a:rPr>
              <a:t>Виды одаренности</a:t>
            </a:r>
            <a:endParaRPr lang="ru-RU" sz="4000" dirty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3768" y="23488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509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66" y="4766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cs typeface="Times New Roman" pitchFamily="18" charset="0"/>
              </a:rPr>
              <a:t>Виды одаренности по критерию вида деятельности </a:t>
            </a:r>
            <a:r>
              <a:rPr lang="ru-RU" sz="4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83768" y="23488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1500174"/>
            <a:ext cx="8001056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В практической деятельности —  одаренность в ремеслах, спортивная, организационная.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В познавательной деятельности — интеллектуальная одаренность.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В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художественно-эстетической деятельности — хореографическая, сценическая, литературно-поэтическая, изобразительная, музыкальная одаренность.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В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коммуникативной деятельности — лидерская и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аттрактивная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одаренность. 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В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духовно-ценностной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деятельности: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 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одаренность, которая проявляется в создании новых духовных ценностей и служении людям.</a:t>
            </a:r>
          </a:p>
        </p:txBody>
      </p:sp>
    </p:spTree>
    <p:extLst>
      <p:ext uri="{BB962C8B-B14F-4D97-AF65-F5344CB8AC3E}">
        <p14:creationId xmlns:p14="http://schemas.microsoft.com/office/powerpoint/2010/main" val="147341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6864" cy="158417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cs typeface="Times New Roman" pitchFamily="18" charset="0"/>
              </a:rPr>
              <a:t>Виды одаренности по </a:t>
            </a:r>
            <a:r>
              <a:rPr lang="ru-RU" sz="3600" b="1" dirty="0" smtClean="0">
                <a:solidFill>
                  <a:schemeClr val="tx1"/>
                </a:solidFill>
                <a:cs typeface="Times New Roman" pitchFamily="18" charset="0"/>
              </a:rPr>
              <a:t>критерию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chemeClr val="tx1"/>
                </a:solidFill>
                <a:cs typeface="Times New Roman" pitchFamily="18" charset="0"/>
              </a:rPr>
              <a:t>степени </a:t>
            </a:r>
            <a:r>
              <a:rPr lang="ru-RU" sz="3600" b="1" dirty="0" err="1" smtClean="0">
                <a:solidFill>
                  <a:schemeClr val="tx1"/>
                </a:solidFill>
                <a:cs typeface="Times New Roman" pitchFamily="18" charset="0"/>
              </a:rPr>
              <a:t>сформированности</a:t>
            </a:r>
            <a:endParaRPr lang="ru-RU" sz="36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556792"/>
            <a:ext cx="74315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Актуальная одаренность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— это психологическая характеристика ребенка с такими наличными (уже достигнутыми) показателями психического развития, которые проявляются в более высоком уровне выполнения деятельности в конкретной предметной области по сравнению с возрастной и социальной нормами.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Потенциальная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одаренность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— это психологическая характеристика ребенка, который имеет лишь определенные психические возможности (потенциал) для высоких достижений в том или ином виде деятельности, но не может реализовать свои возможности в данный момент времени в силу их функциональной недостаточности. </a:t>
            </a:r>
          </a:p>
        </p:txBody>
      </p:sp>
    </p:spTree>
    <p:extLst>
      <p:ext uri="{BB962C8B-B14F-4D97-AF65-F5344CB8AC3E}">
        <p14:creationId xmlns:p14="http://schemas.microsoft.com/office/powerpoint/2010/main" val="67132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904</Words>
  <Application>Microsoft Office PowerPoint</Application>
  <PresentationFormat>Экран (4:3)</PresentationFormat>
  <Paragraphs>113</Paragraphs>
  <Slides>18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«Как выявить одаренного ребенка?» </vt:lpstr>
      <vt:lpstr>Определение понятия «одаренность» </vt:lpstr>
      <vt:lpstr>Определение понятия «одаренный ребенок»</vt:lpstr>
      <vt:lpstr>Структура одаренности</vt:lpstr>
      <vt:lpstr>Инструментальная одаренность</vt:lpstr>
      <vt:lpstr>Мотивационная одаренность</vt:lpstr>
      <vt:lpstr>Виды одаренности</vt:lpstr>
      <vt:lpstr>Виды одаренности по критерию вида деятельности  </vt:lpstr>
      <vt:lpstr>Виды одаренности по критерию  степени сформированности</vt:lpstr>
      <vt:lpstr>Виды одаренности по критерию формы проявления  </vt:lpstr>
      <vt:lpstr> Виды одаренности по критерию широты проявлений в различных  видах деятельности </vt:lpstr>
      <vt:lpstr>Виды одаренности по критерию «особенности возрастного развития» </vt:lpstr>
      <vt:lpstr>Психолого-педагогический мониторинг  (выявление одаренных детей)</vt:lpstr>
      <vt:lpstr>Критерии выявления одаренности у детей</vt:lpstr>
      <vt:lpstr>Выявление (диагностика одаренности):</vt:lpstr>
      <vt:lpstr>Что может помешать выявлению одаренности</vt:lpstr>
      <vt:lpstr>Что может помочь выявлению одаренных детей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«Детская одаренность:              признаки,                виды,  особенности личности   одаренного ребенка»</dc:title>
  <dc:creator>home</dc:creator>
  <cp:lastModifiedBy>pervomaidom@yandex.ru</cp:lastModifiedBy>
  <cp:revision>24</cp:revision>
  <dcterms:created xsi:type="dcterms:W3CDTF">2014-11-10T15:49:58Z</dcterms:created>
  <dcterms:modified xsi:type="dcterms:W3CDTF">2017-10-10T12:08:23Z</dcterms:modified>
</cp:coreProperties>
</file>