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81" r:id="rId3"/>
    <p:sldId id="282" r:id="rId4"/>
    <p:sldId id="283" r:id="rId5"/>
    <p:sldId id="257" r:id="rId6"/>
    <p:sldId id="258" r:id="rId7"/>
    <p:sldId id="259" r:id="rId8"/>
    <p:sldId id="267" r:id="rId9"/>
    <p:sldId id="260" r:id="rId10"/>
    <p:sldId id="261" r:id="rId11"/>
    <p:sldId id="263" r:id="rId12"/>
    <p:sldId id="264" r:id="rId13"/>
    <p:sldId id="265" r:id="rId14"/>
    <p:sldId id="286" r:id="rId15"/>
    <p:sldId id="275" r:id="rId16"/>
    <p:sldId id="287" r:id="rId17"/>
    <p:sldId id="276" r:id="rId18"/>
    <p:sldId id="277" r:id="rId19"/>
    <p:sldId id="278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66" autoAdjust="0"/>
    <p:restoredTop sz="94709" autoAdjust="0"/>
  </p:normalViewPr>
  <p:slideViewPr>
    <p:cSldViewPr>
      <p:cViewPr varScale="1">
        <p:scale>
          <a:sx n="70" d="100"/>
          <a:sy n="70" d="100"/>
        </p:scale>
        <p:origin x="-2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E4705-0B95-478A-A053-56958F05B9BB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55EF-E2EB-47B6-AD6B-A019486DA7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55EF-E2EB-47B6-AD6B-A019486DA777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87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Психологическая зрелость детей как условие успешного обучения в школе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1435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70C0"/>
                </a:solidFill>
              </a:rPr>
              <a:t>Воспитательная неуверенность родителей</a:t>
            </a:r>
          </a:p>
          <a:p>
            <a:pPr>
              <a:buNone/>
            </a:pPr>
            <a:r>
              <a:rPr lang="ru-RU" dirty="0" smtClean="0"/>
              <a:t>Это «слабое место» личности родителей. Происходит перераспределение власти в семье между ребенком и родителями.</a:t>
            </a:r>
          </a:p>
          <a:p>
            <a:pPr>
              <a:buNone/>
            </a:pPr>
            <a:r>
              <a:rPr lang="ru-RU" dirty="0" smtClean="0"/>
              <a:t>Ребенок добивается для себя ситуации «минимум требований – максимум прав». Неуверенно чувствующие себя в роли воспитателя родители боятся упрямства, сопротивления своих детей и находят много поводов уступить им.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70C0"/>
                </a:solidFill>
              </a:rPr>
              <a:t>Проекция на ребенка собственных нежелательных качеств</a:t>
            </a:r>
          </a:p>
          <a:p>
            <a:pPr>
              <a:buNone/>
            </a:pPr>
            <a:r>
              <a:rPr lang="ru-RU" dirty="0" smtClean="0"/>
              <a:t>Родитель видит  те черты, наличие которых он ощущает, но не признает в себе. </a:t>
            </a:r>
          </a:p>
          <a:p>
            <a:pPr>
              <a:buNone/>
            </a:pPr>
            <a:r>
              <a:rPr lang="ru-RU" dirty="0" smtClean="0"/>
              <a:t>Тем самым извлекает эмоциональную выгоду для себя: борьба с нежеланным качеством кого-то другого помогает ему верить, что у него  самого этого качества нет.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857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70C0"/>
                </a:solidFill>
              </a:rPr>
              <a:t>Вынесение конфликта между супругами в сферу воспитания</a:t>
            </a:r>
          </a:p>
          <a:p>
            <a:pPr>
              <a:buNone/>
            </a:pPr>
            <a:r>
              <a:rPr lang="ru-RU" dirty="0" smtClean="0"/>
              <a:t>Воспитание становится «полем битвы» конфликтующих родителей.  Здесь они получают возможность более открыто выражать недовольство друг другом, руководствуясь «заботой о благе ребенка».  Один, как правило, придерживается строгого воспитания, повышенных требований,  а другой – «жалеет» ребенка и идет у него на поводу.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Информационная основа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429684" cy="422276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Успешность учебной деятельности обусловлена сформированностью процессов, обеспечивающих восприятие, переработку и сохранение информации в процессе обучения.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267068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Преобладание визуального информационного канала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1600200"/>
            <a:ext cx="500066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отвлекаемость, способность к саморазвлечению;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любит самостоятельный выбор;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не любит проверять работу;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нуждается в ясных письменных инструкциях;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реагирует на личностные взаимоотношения и симпатии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Формирование способности к самоорганизации, готовности к преодолению трудностей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14488"/>
            <a:ext cx="8482042" cy="478634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1 этап – работа с мотивацией ребенка. Активизация его внутренних ресурсов («Для чего?»)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2 этап – формирование умения построения алгоритма собственной деятельности. Проговаривание шагов деятельности исходя из особенностей деятельности. Осмысление материала должно предшествовать запоминанию.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3 этап – рефлексия </a:t>
            </a:r>
            <a:r>
              <a:rPr lang="ru-RU" b="1" i="1" dirty="0" smtClean="0"/>
              <a:t>( размышление ребенка, направленное на рассмотрение и анализ самого себя и собственной активности (своеобразный самоанализ), например, собственных состояний, поступков и прошедших событий. При этом глубина такой рефлексии связана с заинтересованностью человека в этом процессе, т.е. связана с его мотивацией).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Урок – преимущественно речевая форма обучения. Требования к ученику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Особо значимые характеристики речевого развития: </a:t>
            </a:r>
            <a:r>
              <a:rPr lang="ru-RU" sz="2400" b="1" dirty="0" smtClean="0">
                <a:solidFill>
                  <a:srgbClr val="7030A0"/>
                </a:solidFill>
              </a:rPr>
              <a:t>словарный запас, способность к грамматически правильному построению предложений и речи в целом, произвольность владения речью.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Уровень речевого развития должен быть достаточным, чтобы ребенок мог следить за рассказом учителя и понимать то, что слышит. </a:t>
            </a:r>
            <a:r>
              <a:rPr lang="ru-RU" sz="1800" dirty="0" smtClean="0">
                <a:solidFill>
                  <a:srgbClr val="7030A0"/>
                </a:solidFill>
              </a:rPr>
              <a:t>(</a:t>
            </a:r>
            <a:r>
              <a:rPr lang="ru-RU" sz="1800" i="1" dirty="0" smtClean="0">
                <a:solidFill>
                  <a:srgbClr val="7030A0"/>
                </a:solidFill>
              </a:rPr>
              <a:t>Когда мы слушаем, то мысленно, как бы повторяем услышанное, но повторяем не буквально, а «своими» словами, теми, которыми владеем  и смысл которых понимаем. Мысленное повторение-проговаривание оказывается не абсолютно адекватным тому, что человек слышит. И запоминаем мы не буквально то, что говорит человек, а то, что мы для себя повторим вслед за его речью)</a:t>
            </a:r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r>
              <a:rPr lang="ru-RU" dirty="0" smtClean="0"/>
              <a:t>Здесь вам всегда помогут</a:t>
            </a:r>
            <a:endParaRPr lang="ru-RU" dirty="0"/>
          </a:p>
        </p:txBody>
      </p:sp>
      <p:pic>
        <p:nvPicPr>
          <p:cNvPr id="4" name="Содержимое 3" descr="C:\Users\Наталия\Pictures\2013-01-17\00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285860"/>
            <a:ext cx="7572428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r>
              <a:rPr lang="ru-RU" dirty="0" smtClean="0"/>
              <a:t>Здесь вам всегда помогут</a:t>
            </a:r>
            <a:endParaRPr lang="ru-RU" dirty="0"/>
          </a:p>
        </p:txBody>
      </p:sp>
      <p:pic>
        <p:nvPicPr>
          <p:cNvPr id="4" name="Содержимое 4" descr="C:\Users\Наталия\Pictures\2013-01-17\00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399097"/>
            <a:ext cx="7715304" cy="49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C:\Users\Наталия\Pictures\2013-01-17\003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14290"/>
            <a:ext cx="700092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Личностная зрелость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7572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</a:rPr>
              <a:t>САМООЦЕНКА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705352" cy="47244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sz="2400" dirty="0" smtClean="0"/>
              <a:t>Детско-родительские отношения.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Отношения ребенка со сверстниками.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Индивидуальный опыт ребенка.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Способность к рефлексии переживаний  и последствий своих поступков.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Личностная зрелость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FF0000"/>
                </a:solidFill>
              </a:rPr>
              <a:t>САМОСОЗНАНИЕ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Кризис 7 лет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Эффект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«вырастания из старых штанишек»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600200"/>
            <a:ext cx="4776790" cy="4724400"/>
          </a:xfrm>
        </p:spPr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ru-RU" dirty="0" smtClean="0"/>
              <a:t>Утрата детской непосредственности.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Острая потребность быть взрослым, привычный бытовой мир воспринимается как воплощение «ненужной детскости».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Происходит  «рождение» социального «Я».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Главное психическое новообразование - </a:t>
            </a:r>
            <a:r>
              <a:rPr lang="ru-RU" dirty="0" smtClean="0">
                <a:solidFill>
                  <a:srgbClr val="7030A0"/>
                </a:solidFill>
              </a:rPr>
              <a:t>способность и потребность в социальном функционировании</a:t>
            </a:r>
            <a:r>
              <a:rPr lang="ru-RU" dirty="0" smtClean="0"/>
              <a:t>. Ребенок стремится получить новую социальную позицию -  позицию школьника.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Личностная зрелость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552820" cy="4724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FF0000"/>
                </a:solidFill>
              </a:rPr>
              <a:t>Мотивация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(побуждающие потребности)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8992" y="1600200"/>
            <a:ext cx="5562608" cy="497207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Социальная (ребенок осознает общественную значимость учения)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Учебно-познавательная (научиться читать, писать, стать умным и т.д.);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Оценочная (высокая оценка взрослого, одобрение, расположение)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Позиционная (внешняя атрибутика школьной жизни);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Внешняя по отношению к школе (пойду в школу, потому что мама так сказала);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Игровая (буду играть на переменах с друзьями из других классов, общаться, ходить на физкультуру, рисовать и т.д.).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Личностная зрелость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7643866" cy="42941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Показателем личностной зрелости ребенка является  </a:t>
            </a:r>
            <a:r>
              <a:rPr lang="ru-RU" b="1" dirty="0" smtClean="0">
                <a:solidFill>
                  <a:srgbClr val="00B050"/>
                </a:solidFill>
              </a:rPr>
              <a:t>взаимоотношения 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адекватная межличностная дистанция  с учителем, выполняющим роль наставника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(«учитель меня учит, а я - учусь»).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Смыслообразующая составляющая по отношению к ребенку в семье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3838572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Семья формирует в ребенке 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«картину мира».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Это целостный образ жизни, который влияет на всю последующую жизнь, когда он повзрослеет.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633914" cy="48291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600" b="1" dirty="0" smtClean="0"/>
              <a:t>Семья удовлетворяет главные потребности ребенка: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2600" b="1" dirty="0" smtClean="0">
                <a:solidFill>
                  <a:srgbClr val="00B050"/>
                </a:solidFill>
              </a:rPr>
              <a:t>В безопасности </a:t>
            </a:r>
            <a:r>
              <a:rPr lang="ru-RU" sz="2600" b="1" dirty="0" smtClean="0"/>
              <a:t>(«Не по хорошему мил, а по милу хорош» – «Ну и что, что лопоухий и двоечник. За то свой, родной, любимый. Какой есть, такой и нужен»);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2600" b="1" dirty="0" smtClean="0">
                <a:solidFill>
                  <a:srgbClr val="00B050"/>
                </a:solidFill>
              </a:rPr>
              <a:t>В развитии.</a:t>
            </a:r>
          </a:p>
          <a:p>
            <a:pPr marL="514350" indent="-51435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Если не удовлетворяется первая потребность, то мозг включает «защиту от уязвимостей» и развитие останавливается – «аффект тормозит интеллект».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Влияние стиля воспитания и общения на личность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14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Уровень протекции: </a:t>
            </a:r>
            <a:r>
              <a:rPr lang="ru-RU" sz="2400" b="1" dirty="0" err="1" smtClean="0"/>
              <a:t>гипоопека</a:t>
            </a:r>
            <a:r>
              <a:rPr lang="ru-RU" sz="2400" b="1" dirty="0" smtClean="0"/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(ребенок оказывается на периферии внимания родителей, до него “руки не доходят”, родителю “не до него”. Он часто выпадает из виду. За него берутся лишь время от времени, когда случается что-то серьезное)</a:t>
            </a:r>
            <a:r>
              <a:rPr lang="ru-RU" sz="2400" dirty="0" smtClean="0"/>
              <a:t>;</a:t>
            </a:r>
            <a:r>
              <a:rPr lang="ru-RU" sz="2400" b="1" dirty="0" err="1" smtClean="0"/>
              <a:t>гиперопека</a:t>
            </a:r>
            <a:r>
              <a:rPr lang="ru-RU" sz="2400" b="1" dirty="0" smtClean="0"/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(уделяют ребенку крайне много сил, времени, внимания: воспитание является центральным делом в жизни родителей)</a:t>
            </a:r>
            <a:r>
              <a:rPr lang="ru-RU" sz="2400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Степень удовлетворения потребностей ребенка: потворствование, игнорирование;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Обязанности ребенка: чрезмерность, недостаточность;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Степень самостоятельности ребенка: «все нельзя» или «все можно»;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Строгость наказаний: чрезмерность или минимальность.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0065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70C0"/>
                </a:solidFill>
              </a:rPr>
              <a:t>Детоцентризм</a:t>
            </a:r>
            <a:endParaRPr lang="ru-RU" b="1" i="1" dirty="0" smtClean="0"/>
          </a:p>
          <a:p>
            <a:pPr>
              <a:buNone/>
            </a:pPr>
            <a:r>
              <a:rPr lang="ru-RU" b="1" dirty="0" smtClean="0"/>
              <a:t>«</a:t>
            </a:r>
            <a:r>
              <a:rPr lang="ru-RU" sz="2600" b="1" dirty="0" smtClean="0"/>
              <a:t>Дети – прекрасные цветы жизни, они сами знают, что им надо, с ними надо на равных, как с друзьями»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Результат: </a:t>
            </a:r>
            <a:r>
              <a:rPr lang="ru-RU" sz="2600" b="1" dirty="0" smtClean="0">
                <a:solidFill>
                  <a:srgbClr val="7030A0"/>
                </a:solidFill>
              </a:rPr>
              <a:t>начинают командовать и «строить» взрослых, хамить и явно показывать, что ни в грош родителей не ставят.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B050"/>
                </a:solidFill>
              </a:rPr>
              <a:t>Ребенку важно: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B050"/>
                </a:solidFill>
              </a:rPr>
              <a:t>    чтобы родитель был сильнее, взрослее, главнее, уверенным, </a:t>
            </a:r>
            <a:r>
              <a:rPr lang="ru-RU" sz="2600" b="1" dirty="0" smtClean="0">
                <a:solidFill>
                  <a:srgbClr val="00B050"/>
                </a:solidFill>
              </a:rPr>
              <a:t>жизнерадостным </a:t>
            </a:r>
            <a:r>
              <a:rPr lang="ru-RU" sz="2600" b="1" dirty="0" smtClean="0">
                <a:solidFill>
                  <a:srgbClr val="00B050"/>
                </a:solidFill>
              </a:rPr>
              <a:t>и спокойным, т.е</a:t>
            </a:r>
            <a:r>
              <a:rPr lang="ru-RU" sz="2600" b="1" dirty="0" smtClean="0">
                <a:solidFill>
                  <a:srgbClr val="00B050"/>
                </a:solidFill>
              </a:rPr>
              <a:t>. находиться в позиции заботливой </a:t>
            </a:r>
            <a:r>
              <a:rPr lang="ru-RU" sz="2600" b="1" dirty="0" smtClean="0">
                <a:solidFill>
                  <a:srgbClr val="00B050"/>
                </a:solidFill>
              </a:rPr>
              <a:t>«</a:t>
            </a:r>
            <a:r>
              <a:rPr lang="ru-RU" sz="2600" b="1" dirty="0" smtClean="0">
                <a:solidFill>
                  <a:srgbClr val="00B050"/>
                </a:solidFill>
              </a:rPr>
              <a:t>альфы».</a:t>
            </a:r>
            <a:endParaRPr lang="ru-RU" sz="2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7209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0070C0"/>
                </a:solidFill>
              </a:rPr>
              <a:t>Предпочтение в ребенке качеств, свойственных для детей более младшего возраста</a:t>
            </a:r>
          </a:p>
          <a:p>
            <a:pPr>
              <a:buNone/>
            </a:pPr>
            <a:r>
              <a:rPr lang="ru-RU" dirty="0" smtClean="0"/>
              <a:t>  Родители стремятся игнорировать взросление детей, стимулируют детскую непосредственность, импульсивность, игривость. </a:t>
            </a:r>
          </a:p>
          <a:p>
            <a:pPr>
              <a:buNone/>
            </a:pPr>
            <a:r>
              <a:rPr lang="ru-RU" dirty="0" smtClean="0"/>
              <a:t>Рассматривая ребенка как «еще маленького» снижают уровень требований к нему и стимулируют  развитие психического инфантилизма.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833</TotalTime>
  <Words>977</Words>
  <Application>Microsoft Office PowerPoint</Application>
  <PresentationFormat>Экран (4:3)</PresentationFormat>
  <Paragraphs>97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Психологическая зрелость детей как условие успешного обучения в школе </vt:lpstr>
      <vt:lpstr>Личностная зрелость</vt:lpstr>
      <vt:lpstr>Личностная зрелость</vt:lpstr>
      <vt:lpstr>Личностная зрелость</vt:lpstr>
      <vt:lpstr>Личностная зрелость</vt:lpstr>
      <vt:lpstr>Смыслообразующая составляющая по отношению к ребенку в семье</vt:lpstr>
      <vt:lpstr>Влияние стиля воспитания и общения на личность ребенка</vt:lpstr>
      <vt:lpstr>Слайд 8</vt:lpstr>
      <vt:lpstr>Слайд 9</vt:lpstr>
      <vt:lpstr>Слайд 10</vt:lpstr>
      <vt:lpstr>Слайд 11</vt:lpstr>
      <vt:lpstr>Слайд 12</vt:lpstr>
      <vt:lpstr>Информационная основа деятельности</vt:lpstr>
      <vt:lpstr>Слайд 14</vt:lpstr>
      <vt:lpstr>Формирование способности к самоорганизации, готовности к преодолению трудностей</vt:lpstr>
      <vt:lpstr>Урок – преимущественно речевая форма обучения. Требования к ученику</vt:lpstr>
      <vt:lpstr>Здесь вам всегда помогут</vt:lpstr>
      <vt:lpstr>Здесь вам всегда помогут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зрелость детей к обучению в школе </dc:title>
  <cp:lastModifiedBy>777</cp:lastModifiedBy>
  <cp:revision>103</cp:revision>
  <dcterms:modified xsi:type="dcterms:W3CDTF">2015-10-26T08:40:02Z</dcterms:modified>
</cp:coreProperties>
</file>