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6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3695-88DD-412F-A7D0-B79D278A2E9F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87CDF-50EA-477F-BD31-8BC22B831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87CDF-50EA-477F-BD31-8BC22B831F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9051" y="764274"/>
            <a:ext cx="6277970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</a:p>
          <a:p>
            <a:pPr algn="ctr"/>
            <a:r>
              <a:rPr lang="ru-RU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эмоционального выгорания </a:t>
            </a:r>
          </a:p>
          <a:p>
            <a:pPr algn="ctr"/>
            <a:r>
              <a:rPr lang="ru-RU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педагогов в работе с воспитанниками детского дома</a:t>
            </a: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313" y="662609"/>
            <a:ext cx="840187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Чрезмерный контроль и критика, а также нетерпимость к другим;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Уход от действительности в мир иллюзий, фантазий;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Конфликтное и импульсивное поведение;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Поиск и нахождение виновных и «</a:t>
            </a:r>
            <a:r>
              <a:rPr lang="ru-RU" dirty="0" smtClean="0">
                <a:cs typeface="Times New Roman" panose="02020603050405020304" pitchFamily="18" charset="0"/>
              </a:rPr>
              <a:t>козла </a:t>
            </a:r>
            <a:r>
              <a:rPr lang="ru-RU" dirty="0" smtClean="0">
                <a:cs typeface="Times New Roman" panose="02020603050405020304" pitchFamily="18" charset="0"/>
              </a:rPr>
              <a:t>отпущения»;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Цинизм, черный юмор, обвинение;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Бесчувственное поведение и культурная нетерпимость, негативизм;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Покровительство других;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Отказ от системы ценностей.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9051" y="764274"/>
            <a:ext cx="627797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внутренний мир</a:t>
            </a:r>
          </a:p>
          <a:p>
            <a:pPr algn="ctr"/>
            <a:r>
              <a:rPr lang="ru-RU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(рисунок)</a:t>
            </a:r>
            <a:endParaRPr lang="ru-RU" i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5296" y="1835470"/>
            <a:ext cx="6876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200" b="1" i="1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200" b="1" i="1" dirty="0" smtClean="0">
                <a:cs typeface="Times New Roman" panose="02020603050405020304" pitchFamily="18" charset="0"/>
              </a:rPr>
              <a:t>Упражнение.  «Я люблю себя за то, что…»</a:t>
            </a:r>
            <a:endParaRPr lang="ru-RU" sz="2200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6384" y="1835470"/>
            <a:ext cx="7790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200" b="1" i="1" dirty="0" smtClean="0">
                <a:cs typeface="Times New Roman" panose="02020603050405020304" pitchFamily="18" charset="0"/>
              </a:rPr>
              <a:t>Упражнение. «Я готова работать с тобой в одной                                                     </a:t>
            </a:r>
          </a:p>
          <a:p>
            <a:pPr marL="342900" indent="-342900">
              <a:lnSpc>
                <a:spcPct val="150000"/>
              </a:lnSpc>
            </a:pPr>
            <a:r>
              <a:rPr lang="ru-RU" sz="2200" b="1" i="1" dirty="0" smtClean="0"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cs typeface="Times New Roman" panose="02020603050405020304" pitchFamily="18" charset="0"/>
              </a:rPr>
              <a:t>                                                                    команде,  потому что…»</a:t>
            </a:r>
            <a:endParaRPr lang="ru-RU" sz="2200" b="1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048" y="658368"/>
            <a:ext cx="837590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Эмоциональный интеллект</a:t>
            </a:r>
          </a:p>
          <a:p>
            <a:pPr marL="342900" indent="-342900" algn="r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«Если чувства будут не истинны, то и весь наш разум окажется ложным»</a:t>
            </a:r>
          </a:p>
          <a:p>
            <a:pPr marL="342900" indent="-342900" algn="r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Лукреций 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С</a:t>
            </a:r>
            <a:r>
              <a:rPr lang="ru-RU" dirty="0" smtClean="0">
                <a:cs typeface="Times New Roman" panose="02020603050405020304" pitchFamily="18" charset="0"/>
              </a:rPr>
              <a:t>пособность эффективно разбираться в эмоциональной сфере человеческой жизни: понимать эмоции и эмоциональную подоплеку отношений, использовать свои эмоции для решения задач, связанных с отношениями и мотивацией.</a:t>
            </a:r>
          </a:p>
          <a:p>
            <a:pPr marL="342900" indent="-342900">
              <a:lnSpc>
                <a:spcPct val="150000"/>
              </a:lnSpc>
            </a:pPr>
            <a:r>
              <a:rPr lang="ru-RU" u="sng" dirty="0" smtClean="0">
                <a:cs typeface="Times New Roman" panose="02020603050405020304" pitchFamily="18" charset="0"/>
              </a:rPr>
              <a:t>Структура ЭИ: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Осознанная регуляция эмоций;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Понимание (осмысление) эмоций;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Различение и выражение эмоций;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Использование эмоций в мыслительной активности.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313" y="662609"/>
            <a:ext cx="837537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Черты эмоционального портрета воспитанника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/дома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(Э.А. Минкова)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Пониженный фон настроения;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Бедная гамма эмоций;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Однообразие эмоционально-экспрессивных средств общения;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Склонность к быстрой смене настроения;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Однообразность и стереотипность эмоциональных проявлений;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Эмоциональная поверхностность;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Неадекватные формы эмоционального реагирования на одобрение и замечание (от пассивности и равнодушия до агрессивности и враждебности);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Непонимание эмоционального состояния другого человека;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Повышенная склонность к страхам, тревожности, беспокойству.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2336" y="676656"/>
            <a:ext cx="8321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Одна из главных задач профилактики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эмоционального выгорания педагогов – </a:t>
            </a:r>
          </a:p>
          <a:p>
            <a:pPr marL="342900" indent="-342900" algn="ctr">
              <a:lnSpc>
                <a:spcPct val="150000"/>
              </a:lnSpc>
            </a:pPr>
            <a:endParaRPr lang="ru-RU" sz="2400" b="1" i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Укрепление и расширение ресурсов педагогического коллектива. Создание собственной модели развития.</a:t>
            </a:r>
          </a:p>
          <a:p>
            <a:pPr marL="342900" indent="-342900" algn="ctr">
              <a:lnSpc>
                <a:spcPct val="150000"/>
              </a:lnSpc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на основе индивидуального профессионального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развития каждого педагога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583" y="742122"/>
            <a:ext cx="8203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Адаптивные копинг-стратегии в команде</a:t>
            </a:r>
          </a:p>
          <a:p>
            <a:pPr marL="342900" indent="-342900" algn="ctr">
              <a:lnSpc>
                <a:spcPct val="150000"/>
              </a:lnSpc>
            </a:pPr>
            <a:endParaRPr lang="ru-RU" sz="2400" b="1" i="1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Поддержание постоянного состава команды (расширяется, если необходимо);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Роли каждого члена команды четко распределены (изменены при необходимости);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Взаимная вертикальная поддержка лидера членами команды, 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cs typeface="Times New Roman" panose="02020603050405020304" pitchFamily="18" charset="0"/>
              </a:rPr>
              <a:t>       членов команды ее лидером;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Взаимная горизонтальная поддержка в команде;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Хорошее планирование и реализация запланированного.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565" y="702365"/>
            <a:ext cx="8335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Дезадаптивные копинг-стратегии в команде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Перепутанные структура и роли команды;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Отрицание трудностей;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Отсутствие обязательств;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Избегание встреч с проблемами;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Рационализация, морализация или покровительство вместо принятия мер;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Реакция на словах или на уровне планирования без принятия надлежащих действий;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Необъективная </a:t>
            </a:r>
            <a:r>
              <a:rPr lang="ru-RU" dirty="0" smtClean="0">
                <a:cs typeface="Times New Roman" panose="02020603050405020304" pitchFamily="18" charset="0"/>
              </a:rPr>
              <a:t>оценка </a:t>
            </a:r>
            <a:r>
              <a:rPr lang="ru-RU" dirty="0" smtClean="0">
                <a:cs typeface="Times New Roman" panose="02020603050405020304" pitchFamily="18" charset="0"/>
              </a:rPr>
              <a:t>трудностей и тем, самым, оправдание бездействия;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Перемещение реакции от «зоны потребностей» в «зону комфорта».</a:t>
            </a:r>
            <a:endParaRPr lang="ru-RU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826" y="781878"/>
            <a:ext cx="821634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Индивидуальные адаптивные стратегии преодоления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Общая самопомощь;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Своевременное и достаточное питание;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Достаточный сон;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Правильный баланс между работой и отдыхом;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Здоровые удовольствия (чтение, музыка, общение и т.д.);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Поддержание установленного порядка;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Положительные отношения;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Укрепление системы социальной поддержки;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Эмоциональный обмен с другими;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Поиск внешней поддержки у окружающих;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Общение – быть в курсе событий и просвещать других;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565" y="901148"/>
            <a:ext cx="83356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Толерантность к другим;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Принятие реальности и поиск решения проблем;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Готовность к неожиданным проблемам;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Переоценка ситуации и ресурсов;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Объективное восприятие предложений и критики;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Толерантность к культуре;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Использование специальных методов преодоления (глубокое дыхание, релаксация, медитация, арт-методы и т.д.);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Использование метода «разбора полетов» после пережитых энергозатратных, эмоционально деструктивных  событий.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4313" y="622852"/>
            <a:ext cx="840187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Индивидуальные неадаптивные стратегии преодоления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Общее пренебрежение к себе;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Неправильное питание;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Поведение трудоголика;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Нездоровые удовольствия (курение, алкоголь, наркомания и т.д.);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Отсутствие планирования и самоорганизации;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Скептическое, разрушительное отношение;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Игнорирование системы социальной </a:t>
            </a:r>
            <a:r>
              <a:rPr lang="ru-RU" dirty="0" smtClean="0">
                <a:cs typeface="Times New Roman" panose="02020603050405020304" pitchFamily="18" charset="0"/>
              </a:rPr>
              <a:t>поддержки;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Отказ от общения;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Отвержение внешней поддержки со стороны сверстников, сослуживцев и т.д.;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cs typeface="Times New Roman" panose="02020603050405020304" pitchFamily="18" charset="0"/>
              </a:rPr>
              <a:t>Агрессивное общение;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9148" y="6319053"/>
            <a:ext cx="519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эмоционального выгорания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622</Words>
  <Application>Microsoft Office PowerPoint</Application>
  <PresentationFormat>Экран (4:3)</PresentationFormat>
  <Paragraphs>117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Машуня</cp:lastModifiedBy>
  <cp:revision>64</cp:revision>
  <dcterms:created xsi:type="dcterms:W3CDTF">2013-11-19T05:52:05Z</dcterms:created>
  <dcterms:modified xsi:type="dcterms:W3CDTF">2015-03-26T20:11:42Z</dcterms:modified>
</cp:coreProperties>
</file>